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Montserrat"/>
      <p:regular r:id="rId41"/>
      <p:bold r:id="rId42"/>
      <p:italic r:id="rId43"/>
      <p:boldItalic r:id="rId44"/>
    </p:embeddedFont>
    <p:embeddedFont>
      <p:font typeface="Tajawal"/>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8.xml"/><Relationship Id="rId44" Type="http://schemas.openxmlformats.org/officeDocument/2006/relationships/font" Target="fonts/Montserrat-boldItalic.fntdata"/><Relationship Id="rId21" Type="http://schemas.openxmlformats.org/officeDocument/2006/relationships/slide" Target="slides/slide17.xml"/><Relationship Id="rId43" Type="http://schemas.openxmlformats.org/officeDocument/2006/relationships/font" Target="fonts/Montserrat-italic.fntdata"/><Relationship Id="rId24" Type="http://schemas.openxmlformats.org/officeDocument/2006/relationships/slide" Target="slides/slide20.xml"/><Relationship Id="rId46" Type="http://schemas.openxmlformats.org/officeDocument/2006/relationships/font" Target="fonts/Tajawal-bold.fntdata"/><Relationship Id="rId23" Type="http://schemas.openxmlformats.org/officeDocument/2006/relationships/slide" Target="slides/slide19.xml"/><Relationship Id="rId45" Type="http://schemas.openxmlformats.org/officeDocument/2006/relationships/font" Target="fonts/Tajawal-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adafruit.com/bluefruit-playground-app/accelerometer"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rminal_(electronics)" TargetMode="External"/><Relationship Id="rId3" Type="http://schemas.openxmlformats.org/officeDocument/2006/relationships/hyperlink" Target="https://en.wikipedia.org/wiki/Resistor" TargetMode="External"/><Relationship Id="rId4" Type="http://schemas.openxmlformats.org/officeDocument/2006/relationships/hyperlink" Target="https://en.wikipedia.org/wiki/Resistor" TargetMode="External"/><Relationship Id="rId5" Type="http://schemas.openxmlformats.org/officeDocument/2006/relationships/hyperlink" Target="https://en.wikipedia.org/wiki/Voltage_divider" TargetMode="External"/><Relationship Id="rId6" Type="http://schemas.openxmlformats.org/officeDocument/2006/relationships/hyperlink" Target="https://en.wikipedia.org/wiki/Voltage_divider"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and welcome to my talk on the basics of hardware with CircuitPython.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454F5B"/>
                </a:solidFill>
                <a:highlight>
                  <a:schemeClr val="lt1"/>
                </a:highlight>
                <a:latin typeface="Courier New"/>
                <a:ea typeface="Courier New"/>
                <a:cs typeface="Courier New"/>
                <a:sym typeface="Courier New"/>
              </a:rPr>
              <a:t>Commonly, C is the language of choice for writing code for microcontrollers. C is a compiled, low-level language that plays nicely with low-level hardware needs as it can be very small in size and efficient. It's small in terms of memory because it doesn't rely on as many libraries as higher-level languages do, and microcontrollers are very memory-constrained. C is a bit more difficult to learn than other languages and it can be difficult to get a microcontroller started up from scratch. But if you're looking to get into hardware, thankfully Adafruit has created a derivative of MicroPython (which is a full Python compiler and runtime environment that runs on bare-metal) known as CircuitPython. They created CircuitPython specifically to educate people on how to program microcontrollers and get up and going as quickly as possible.</a:t>
            </a:r>
            <a:endParaRPr sz="1050">
              <a:solidFill>
                <a:srgbClr val="454F5B"/>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454F5B"/>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There are many low-cost microcontroller boards, and with CircuitPython there are no special desktop software requirements. You can use any text editor to start editing code. You won’t need to install a fancy compiler or need any special equipment to upload the code either to the board. Since CircuitPython is based on Python, it’s also easy to transition and get started with little prior programming experience.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454F5B"/>
              </a:solidFill>
              <a:highlight>
                <a:schemeClr val="lt1"/>
              </a:highlight>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challenges with writing code for </a:t>
            </a:r>
            <a:r>
              <a:rPr lang="en"/>
              <a:t>hardware that CircuitPython is able to address and make CircuitPython easier are:</a:t>
            </a:r>
            <a:endParaRPr/>
          </a:p>
          <a:p>
            <a:pPr indent="-317500" lvl="0" marL="457200" rtl="0" algn="l">
              <a:spcBef>
                <a:spcPts val="0"/>
              </a:spcBef>
              <a:spcAft>
                <a:spcPts val="0"/>
              </a:spcAft>
              <a:buSzPts val="1400"/>
              <a:buChar char="-"/>
            </a:pPr>
            <a:r>
              <a:rPr lang="en"/>
              <a:t>You usually have limited memory on a microcontroller. This requires a low-level and small in size language like C.</a:t>
            </a:r>
            <a:endParaRPr/>
          </a:p>
          <a:p>
            <a:pPr indent="-317500" lvl="0" marL="457200" rtl="0" algn="l">
              <a:spcBef>
                <a:spcPts val="0"/>
              </a:spcBef>
              <a:spcAft>
                <a:spcPts val="0"/>
              </a:spcAft>
              <a:buSzPts val="1400"/>
              <a:buChar char="-"/>
            </a:pPr>
            <a:r>
              <a:rPr lang="en"/>
              <a:t>There’s no operating system. So you have to do everything from scratch.</a:t>
            </a:r>
            <a:endParaRPr/>
          </a:p>
          <a:p>
            <a:pPr indent="-317500" lvl="0" marL="457200" rtl="0" algn="l">
              <a:spcBef>
                <a:spcPts val="0"/>
              </a:spcBef>
              <a:spcAft>
                <a:spcPts val="0"/>
              </a:spcAft>
              <a:buSzPts val="1400"/>
              <a:buChar char="-"/>
            </a:pPr>
            <a:r>
              <a:rPr lang="en"/>
              <a:t>To do everything from scratch, you need to write the startup code to first be able to do anything at all. Again lots of difficult set up before you’re ever able to just blink an LED.</a:t>
            </a:r>
            <a:endParaRPr/>
          </a:p>
          <a:p>
            <a:pPr indent="-317500" lvl="0" marL="457200" rtl="0" algn="l">
              <a:spcBef>
                <a:spcPts val="0"/>
              </a:spcBef>
              <a:spcAft>
                <a:spcPts val="0"/>
              </a:spcAft>
              <a:buSzPts val="1400"/>
              <a:buChar char="-"/>
            </a:pPr>
            <a:r>
              <a:rPr lang="en"/>
              <a:t>Microcontrollers usually have really long manuals with confusing acronyms and very few instructions on what to do.</a:t>
            </a:r>
            <a:endParaRPr/>
          </a:p>
          <a:p>
            <a:pPr indent="-317500" lvl="0" marL="457200" rtl="0" algn="l">
              <a:spcBef>
                <a:spcPts val="0"/>
              </a:spcBef>
              <a:spcAft>
                <a:spcPts val="0"/>
              </a:spcAft>
              <a:buSzPts val="1400"/>
              <a:buChar char="-"/>
            </a:pPr>
            <a:r>
              <a:rPr lang="en"/>
              <a:t>You’ll need to deal with compilers, linkers, special equipment to flash the micro itself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CircuitPython was designed for beginners and those familiar with Python, so you don’t need to learn a new language. You can also purchase boards where the microcontroller already has CircuitPython on there, no startup code required. They’ve done that all behind the scenes for you, and usually give you a sample code file to start with. You can add/remove libraries as you need them to save space. Many boards that come with CircuitPython already on them are plug and play with USB. And you can edit the code in your text editor of choice, no need to special desktop software.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Adafruit, the company who created CircuitPython, is a minority and woman-owned business, and their main goal is to create a learning environment for </a:t>
            </a:r>
            <a:r>
              <a:rPr lang="en"/>
              <a:t>everyone</a:t>
            </a:r>
            <a:r>
              <a:rPr lang="en"/>
              <a:t> to be able to learn electronics and make cool gadgets. Lady Ada, as she is known, the founder of Adafruit, is the woman in the magazine picture with the pink hair.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board I will be using for my demonstrations is the Circuit Playground Bluefruit. It’s the bluetooth version of the Circuit Playground Express. It’s available from adafruit.com. It has…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pin on the microcontroller is connected to a peripheral (such as a sensor, button, LED etc.) or to voltage or ground. You will need to tell the microcontroller in the software what pin you want to use and how you want to use it in order to make something externally happen - like blink the LED or read the sensor value.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plug in the board, it will mount to your computer. When you open it, you will usually see a code.py file and maybe some other boot up or startup code that it came with. If it’s not there already, you should also add a lib folder to hold all of the libraries that you’ll need. Because the microcontroller is running all on its own, it needs to have all of the library files on it at run-time. It can’t pip install on the fly because it’s not connected to your computer or the internet.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584f84b65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584f84b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GPIO is a general-purpose input/output. It’s an uncommitted digital signal pin which can be used as input or output or sometimes both. https://en.wikipedia.org/wiki/General-purpose_input/output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ways shown here are to do the same thing - blink an LED on for 1 second and off for 1 second. The first approach uses the digitalio library which requires more set up as you need to pick which pin on the board (board.LED) to use and tell it which direction is should be. Because we want to make it do something externally, it’s an output. An input would be something like reading if a button is pressed or which way a switch is thrown. The second example on the right uses an Adafruit library specifically designed for this board, the Circuit Playground Bluefruit and the Circuit Playground Express. It hides even more of the set up for you. Here the board.LED is referred to as the red_led, and there’s only one on this board, so it’s easy to know which it means. The examples moving forward will be using the adafruit circuitplayground library. The code is usually shorter with this library but because some of the setup is obscured for you, keep in mind you might be missing out on some customization based on </a:t>
            </a:r>
            <a:r>
              <a:rPr lang="en"/>
              <a:t>choices made by the library - like calibrating sensors or setting sensitivity thresholds.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1fb56bae1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1fb56ba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video of the LED blinking. The Hello, World of hardware is what we call the heartbeat LED. We’ll set an LED to blink on and off forever, so that we can tell if the board is up and running or if there’s a problem (when the LED stops blinking).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584f84b65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584f84b6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when you’re flashing or using USB power for the board, you are also able to use the serial console to see print statements. You can use print statements to help debug your code. To see the serial console output, on Linux you can use something called “screen”. Adafruit’s website has instructions for other OS’s. Here’s an example showing these two print statements while the LED is actually blinking.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584f84b65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584f84b6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also a REPL, and you can write code in the REPL and it will actually run on the Circuit Playground Bluefruit board itself. Here I am turning on the LED from the REPL. (Do in real-time?)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584f84b65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584f84b6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switch on the board. When it’s in the left position, the micro reads it as true, and when it’s in the right </a:t>
            </a:r>
            <a:r>
              <a:rPr lang="en"/>
              <a:t>position</a:t>
            </a:r>
            <a:r>
              <a:rPr lang="en"/>
              <a:t>, the micro reads it as false. Reading the position of the switch allows you to make </a:t>
            </a:r>
            <a:r>
              <a:rPr lang="en"/>
              <a:t>more</a:t>
            </a:r>
            <a:r>
              <a:rPr lang="en"/>
              <a:t> interesting logic as you can base it off whether someone moved the switch to the left or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two buttons on the board. When a button is pressed, we can read that as either true or false on the micro as well.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Kira Hartlage. I studied mechanical engineering in college and worked for about 8 years in consumer appliance design, designing physical parts. I learned how to code on my own as a hobby, and then got to the point where I felt comfortable enough to transition from my current role to a software engineer role at my company. Now, I write embedded firmware for our microcontrollers in refrigeration products at GE Appliances.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1fb56bae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1fb56ba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of doing multiple things based on input from the buttons and switch. The main while loop is the main </a:t>
            </a:r>
            <a:r>
              <a:rPr lang="en"/>
              <a:t>control</a:t>
            </a:r>
            <a:r>
              <a:rPr lang="en"/>
              <a:t> loop, and it executes forever. It first checks if the switch is true, meaning is it to the left, if it is, it will fill the pixels green. Else if button A is pressed, it will do pink, then if button B is pressed, it will do yellow. If neither button is pressed, it will do red. If both button A and button B will pressed, it will go through each branch of the logic there, but it will be so quick, that the pixels will fill with yellow, and your eyes won’t even see it fill them with </a:t>
            </a:r>
            <a:r>
              <a:rPr lang="en"/>
              <a:t>pink</a:t>
            </a:r>
            <a:r>
              <a:rPr lang="en"/>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584f84b65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584f84b6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ADC or analog to digital converters convert an analog signal to a digital signal. Microcontrollers speak digitally and do not understand many real-time/world signals which are continuous signals with continuous </a:t>
            </a:r>
            <a:r>
              <a:rPr lang="en"/>
              <a:t>values</a:t>
            </a:r>
            <a:r>
              <a:rPr lang="en"/>
              <a:t>. Temperature is one such signal. Microcontrollers can actually only see different levels of voltages, which depends on the resolution of the ADC and the system voltage. ADCs convert the analog signal to digital by sampling the </a:t>
            </a:r>
            <a:r>
              <a:rPr lang="en"/>
              <a:t>continuous</a:t>
            </a:r>
            <a:r>
              <a:rPr lang="en"/>
              <a:t> signal and then quantifying it to determine the </a:t>
            </a:r>
            <a:r>
              <a:rPr lang="en"/>
              <a:t>resolution</a:t>
            </a:r>
            <a:r>
              <a:rPr lang="en"/>
              <a:t> and then set binary values that are read by the microcontroller as a digital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to measure </a:t>
            </a:r>
            <a:r>
              <a:rPr lang="en"/>
              <a:t>temperature</a:t>
            </a:r>
            <a:r>
              <a:rPr lang="en"/>
              <a:t> is by using a thermistor. A thermistor’s </a:t>
            </a:r>
            <a:r>
              <a:rPr lang="en"/>
              <a:t>resistance</a:t>
            </a:r>
            <a:r>
              <a:rPr lang="en"/>
              <a:t> changes in response to temperature. With the change in resistance, the voltage is also changed proportionally, and the microcontroller is able to convert it to a digital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example here uses the Circuit Playground library again in which you do not have to know any of the details of the thermistor or the conversion on the low-level. It’s done for you. You can read the value using cp.temperature. It’s in Celsius.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https://www.arrow.com/en/research-and-events/articles/engineering-resource-basics-of-analog-to-digital-converters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1fb56bae1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1fb56bae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that converts the temperature into a visual display. The warmer the temperature, the more LEDs will light up. The colors corresponding to each LED are kept in an array, and used if that LED should be lit or not based on the temperature.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584f84b65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584f84b6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https://learn.adafruit.com/bluefruit-playground-app/accelerometer</a:t>
            </a:r>
            <a:endParaRPr/>
          </a:p>
          <a:p>
            <a:pPr indent="0" lvl="0" marL="0" rtl="0" algn="l">
              <a:spcBef>
                <a:spcPts val="0"/>
              </a:spcBef>
              <a:spcAft>
                <a:spcPts val="0"/>
              </a:spcAft>
              <a:buNone/>
            </a:pPr>
            <a:r>
              <a:rPr lang="en"/>
              <a:t>Print acceleration to serial console while tilting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ADC input is the on-board accelerometer. It can detect 3-axis acceleration. This program here will make the lights light up in a circle at different speeds based on the acceleration in the y-axis. This example is based on an example in a CircuitPython LinkedIn class called tippy lights.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1fb56bae1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1fb56bae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that the lights spin faster when the board is flat on the table, that’s when there is acceleration in the y-axis is greatest due to gravity. The delay time between lighting the LEDs is very close to zero. When I hold the board up, the acceleration in the y-axis is essentially zero, the delay time increases, and the lights slow down.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584f84b65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584f84b6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Capacitive touch is another interesting technology. When you touch a screen or in this case these copper contact points </a:t>
            </a:r>
            <a:r>
              <a:rPr lang="en"/>
              <a:t>around</a:t>
            </a:r>
            <a:r>
              <a:rPr lang="en"/>
              <a:t> the board, an electric circuit is completed at the point of contact made by your finger on the screen. This contact changes the electrical </a:t>
            </a:r>
            <a:r>
              <a:rPr lang="en"/>
              <a:t>charge at that location. The change in electrical charge can be detected by the microcontroller.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1fb56bae1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1fb56ba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an example that plays a different tone with the on-board speaker depending on which touchpad is touched. This uses a play tone library feature where you give it the frequency of the tone, but you can also add audio files onto the board and you can play custom tunes as well with the on-board speaker.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584f84b65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584f84b6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extend the bluefruit board to include other components. Here’s an example where I hooked up a joystick to the bluefruit. You could also use a potentiometer which is a </a:t>
            </a:r>
            <a:r>
              <a:rPr lang="en">
                <a:solidFill>
                  <a:schemeClr val="dk1"/>
                </a:solidFill>
              </a:rPr>
              <a:t>three-</a:t>
            </a:r>
            <a:r>
              <a:rPr lang="en" u="sng">
                <a:solidFill>
                  <a:schemeClr val="hlink"/>
                </a:solidFill>
                <a:hlinkClick r:id="rId2"/>
              </a:rPr>
              <a:t>terminal</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resistor</a:t>
            </a:r>
            <a:r>
              <a:rPr lang="en">
                <a:solidFill>
                  <a:schemeClr val="dk1"/>
                </a:solidFill>
              </a:rPr>
              <a:t> with a sliding or rotating contact that forms an adjustable</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voltage divider</a:t>
            </a:r>
            <a:r>
              <a:rPr lang="en">
                <a:solidFill>
                  <a:schemeClr val="dk1"/>
                </a:solidFill>
              </a:rPr>
              <a:t>. This again is another type of ADC input; the different voltage levels correspond to different readings. I am able to read the value into the knob.value variable, and I translate that into a pot_value. The knob.value (ADC </a:t>
            </a:r>
            <a:r>
              <a:rPr lang="en">
                <a:solidFill>
                  <a:schemeClr val="dk1"/>
                </a:solidFill>
              </a:rPr>
              <a:t>value)</a:t>
            </a:r>
            <a:r>
              <a:rPr lang="en">
                <a:solidFill>
                  <a:schemeClr val="dk1"/>
                </a:solidFill>
              </a:rPr>
              <a:t> ranges from 0 to 65535, and by multiplying that raw reading by 100 and dividing by 65535, I can normalize it so that pot_value ranges from 0 to 100. I then </a:t>
            </a:r>
            <a:r>
              <a:rPr lang="en">
                <a:solidFill>
                  <a:schemeClr val="dk1"/>
                </a:solidFill>
              </a:rPr>
              <a:t>divide</a:t>
            </a:r>
            <a:r>
              <a:rPr lang="en">
                <a:solidFill>
                  <a:schemeClr val="dk1"/>
                </a:solidFill>
              </a:rPr>
              <a:t> that by 100 to determine the brightness of the lights. Which in turn makes this a light dimmer.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1fb56bae1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1fb56bae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a:t>
            </a:r>
            <a:r>
              <a:rPr lang="en"/>
              <a:t>joystick</a:t>
            </a:r>
            <a:r>
              <a:rPr lang="en"/>
              <a:t>, I’m able to read different potentiometer values for the x and y directions. I use the combination of those to values to determine what the brightness of the lights should be as well as what color to fill the lights. Here’s you can see me move the joystick around and have the lights adjust based on the position of the stick.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584f84b65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584f84b6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Adafruit has an app called Bluefruit LE Connect that you can use to connect to the Bluefruit board. Here’s what it looks like when you select the device and connect.</a:t>
            </a:r>
            <a:endParaRPr/>
          </a:p>
          <a:p>
            <a:pPr indent="0" lvl="0" marL="0" rtl="0" algn="l">
              <a:spcBef>
                <a:spcPts val="0"/>
              </a:spcBef>
              <a:spcAft>
                <a:spcPts val="0"/>
              </a:spcAft>
              <a:buNone/>
            </a:pPr>
            <a:r>
              <a:rPr lang="en"/>
              <a:t>https://learn.adafruit.com/bluefruit-le-connect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session, my goal is to teach you a bit about what embedded software development is, some details on hardware, and how you can get started creating your own hardware projects using CircuitPython.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584f84b65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584f84b6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connected there are many options and things to control or read from the board, but here I am going to </a:t>
            </a:r>
            <a:r>
              <a:rPr lang="en">
                <a:solidFill>
                  <a:schemeClr val="dk1"/>
                </a:solidFill>
              </a:rPr>
              <a:t>show</a:t>
            </a:r>
            <a:r>
              <a:rPr lang="en">
                <a:solidFill>
                  <a:schemeClr val="dk1"/>
                </a:solidFill>
              </a:rPr>
              <a:t> you that you can send the acceleration data over UART to the app. UART is a communication protocol where you send messages serially. Here the message is just the x, y, z value of the acceleration.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also plot data. There’s a control pad and buttons that you can use to control the board. There’s also a color picker if you want to pick an RGB color and send it to the device to fill the pixels.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454F5B"/>
                </a:solidFill>
              </a:rPr>
              <a:t>UART - Universal asynchronous receiver/transmitter is a communication protocol. They transmit data asynchronously, meaning there is no clock signal that synchronizes the transmitter and receiver.  Two UARTS communicate directly with each other, meaning there’s one transmission line and one receiving line on each and they are only connected to each other. The app and the board can communicate with each other this way, and you can send/receive data.</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584f84b65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584f84b6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other libraries available out there to be explored and used. You can download the latest library files in a bundle at the link listed. There’s also a tool </a:t>
            </a:r>
            <a:r>
              <a:rPr lang="en"/>
              <a:t>available</a:t>
            </a:r>
            <a:r>
              <a:rPr lang="en"/>
              <a:t> to keep the libraries up to date on the board. Just keep in mind that due to memory constraints, you might not be able to able include everything on your board. It’s best to just copy them over as you need them.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584f84b65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584f84b6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resources to get started are listed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75a7f99e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75a7f99e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1fb56bae1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1fb56bae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1fb56bae1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1fb56ba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UART - Universal asynchronous receiver/transmitter is a communication protocol. They transmit data asynchronously, meaning there is no clock signal that synchronizes the transmitter and receiver.  Two UARTS communicate directly with each other, meaning there’s one transmission line and one receiving line on each and they are only connected to each other. The app and the board can communicate with each other this way, and you can send/receive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Here’s an example of sending the acceleration data to the app.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454F5B"/>
                </a:solidFill>
              </a:rPr>
              <a:t>Can control the lights from the phone app</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what is an embedded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embedded system is basically a system that is purpose-built for its application. It usually does what it’s designed for and nothing else. It’s not as multi-purpose as an operating system </a:t>
            </a:r>
            <a:r>
              <a:rPr lang="en"/>
              <a:t>where</a:t>
            </a:r>
            <a:r>
              <a:rPr lang="en"/>
              <a:t> you can run new programs on it without updating the operating system itself. It’s usually firmware that is run on the bare metal of the microcontroller itself, and not a program that’s run by an operating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 microcontroller? It’s simpler than a computer. It’s an integrated circuit with a processor, some memory and various input and output peripherals that let it interact with the outside world and basically do things. </a:t>
            </a:r>
            <a:r>
              <a:rPr lang="en" sz="1050">
                <a:solidFill>
                  <a:schemeClr val="dk1"/>
                </a:solidFill>
                <a:highlight>
                  <a:srgbClr val="FFFFFF"/>
                </a:highlight>
                <a:latin typeface="Courier New"/>
                <a:ea typeface="Courier New"/>
                <a:cs typeface="Courier New"/>
                <a:sym typeface="Courier New"/>
              </a:rPr>
              <a:t>Microcontrollers are designed for embedded systems, whereas microprocessors are used in personal computers and other general purpose applications.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What are microcontrollers? They have 3 main pieces:</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Instructions - what the microcontroller is capable of doing</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2.</a:t>
            </a:r>
            <a:r>
              <a:rPr lang="en" sz="1050">
                <a:solidFill>
                  <a:schemeClr val="dk1"/>
                </a:solidFill>
                <a:highlight>
                  <a:srgbClr val="FFFFFF"/>
                </a:highlight>
                <a:latin typeface="Courier New"/>
                <a:ea typeface="Courier New"/>
                <a:cs typeface="Courier New"/>
                <a:sym typeface="Courier New"/>
              </a:rPr>
              <a:t> Registers - which are fast storage locations in memory that the microcontroller has access to that the instructions can use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451A5"/>
                </a:solidFill>
                <a:highlight>
                  <a:srgbClr val="FFFFFF"/>
                </a:highlight>
                <a:latin typeface="Courier New"/>
                <a:ea typeface="Courier New"/>
                <a:cs typeface="Courier New"/>
                <a:sym typeface="Courier New"/>
              </a:rPr>
              <a:t>3.</a:t>
            </a:r>
            <a:r>
              <a:rPr lang="en" sz="1050">
                <a:solidFill>
                  <a:schemeClr val="dk1"/>
                </a:solidFill>
                <a:highlight>
                  <a:srgbClr val="FFFFFF"/>
                </a:highlight>
                <a:latin typeface="Courier New"/>
                <a:ea typeface="Courier New"/>
                <a:cs typeface="Courier New"/>
                <a:sym typeface="Courier New"/>
              </a:rPr>
              <a:t> Other memory - which can be used to store your code and data, but they are usually slower for the microcontroller to access than it is for it to access the registers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Some examples of peripherals are: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GPIOs (General Purpose Input/Output) - examples for this would be using it as an </a:t>
            </a:r>
            <a:r>
              <a:rPr lang="en" sz="1050">
                <a:solidFill>
                  <a:schemeClr val="dk1"/>
                </a:solidFill>
                <a:highlight>
                  <a:srgbClr val="FFFFFF"/>
                </a:highlight>
                <a:latin typeface="Courier New"/>
                <a:ea typeface="Courier New"/>
                <a:cs typeface="Courier New"/>
                <a:sym typeface="Courier New"/>
              </a:rPr>
              <a:t>output</a:t>
            </a:r>
            <a:r>
              <a:rPr lang="en" sz="1050">
                <a:solidFill>
                  <a:schemeClr val="dk1"/>
                </a:solidFill>
                <a:highlight>
                  <a:srgbClr val="FFFFFF"/>
                </a:highlight>
                <a:latin typeface="Courier New"/>
                <a:ea typeface="Courier New"/>
                <a:cs typeface="Courier New"/>
                <a:sym typeface="Courier New"/>
              </a:rPr>
              <a:t> to turn an LED on or off or reading a binary sensor input such as if a magnet passed over a hall effect sensor or not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ADC (Analog to Digital Control) - an example would be reading a thermistor for room temperature where the input is an analog count and you would translate that to a meaningful temperature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DAC (Digital to Analog Control) - an example would be video or audio converters that translate from digital to analog signals</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PWM (Pulse-width modulation) - an example would be controlling a variable speed motor with a pulse-width signal, which is basically a square wave with varying frequency and/or duty-cycle</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Hardware timers to keep time or count operations or events</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Serial communication - such as UART, I2C, SPI - these are used to communicate between two devices such as microcontroller to microcontroller or sensor to microcontroller</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451A5"/>
                </a:solidFill>
                <a:highlight>
                  <a:srgbClr val="FFFFFF"/>
                </a:highlight>
                <a:latin typeface="Courier New"/>
                <a:ea typeface="Courier New"/>
                <a:cs typeface="Courier New"/>
                <a:sym typeface="Courier New"/>
              </a:rPr>
              <a:t>1.</a:t>
            </a:r>
            <a:r>
              <a:rPr lang="en" sz="1050">
                <a:solidFill>
                  <a:schemeClr val="dk1"/>
                </a:solidFill>
                <a:highlight>
                  <a:srgbClr val="FFFFFF"/>
                </a:highlight>
                <a:latin typeface="Courier New"/>
                <a:ea typeface="Courier New"/>
                <a:cs typeface="Courier New"/>
                <a:sym typeface="Courier New"/>
              </a:rPr>
              <a:t> Interrupts - an interrupt is a signal to the microcontroller that's emitted by hardware or software to indicate that an event has happened and needs immediate attention; an example is pressing a key on a keyboard or clicking a mouse - this causes a hardware interrupt that will be serviced by the processor to read the key or mouse click and act accordingly</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584f84b65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584f84b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1" name="Google Shape;11;p2"/>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12"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5" name="Google Shape;15;p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p:txBody>
      </p:sp>
      <p:sp>
        <p:nvSpPr>
          <p:cNvPr id="16" name="Google Shape;16;p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sz="3000"/>
            </a:lvl1pPr>
            <a:lvl2pPr indent="-419100" lvl="1" marL="914400" rtl="0">
              <a:spcBef>
                <a:spcPts val="0"/>
              </a:spcBef>
              <a:spcAft>
                <a:spcPts val="0"/>
              </a:spcAft>
              <a:buSzPts val="3000"/>
              <a:buChar char="□"/>
              <a:defRPr sz="3000"/>
            </a:lvl2pPr>
            <a:lvl3pPr indent="-419100" lvl="2" marL="1371600" rtl="0">
              <a:spcBef>
                <a:spcPts val="0"/>
              </a:spcBef>
              <a:spcAft>
                <a:spcPts val="0"/>
              </a:spcAft>
              <a:buSzPts val="3000"/>
              <a:buChar char="■"/>
              <a:defRPr sz="3000"/>
            </a:lvl3pPr>
            <a:lvl4pPr indent="-419100" lvl="3" marL="1828800" rtl="0">
              <a:spcBef>
                <a:spcPts val="0"/>
              </a:spcBef>
              <a:spcAft>
                <a:spcPts val="0"/>
              </a:spcAft>
              <a:buSzPts val="3000"/>
              <a:buChar char="●"/>
              <a:defRPr sz="3000"/>
            </a:lvl4pPr>
            <a:lvl5pPr indent="-419100" lvl="4" marL="2286000" rtl="0">
              <a:spcBef>
                <a:spcPts val="0"/>
              </a:spcBef>
              <a:spcAft>
                <a:spcPts val="0"/>
              </a:spcAft>
              <a:buSzPts val="3000"/>
              <a:buChar char="○"/>
              <a:defRPr sz="3000"/>
            </a:lvl5pPr>
            <a:lvl6pPr indent="-419100" lvl="5" marL="2743200" rtl="0">
              <a:spcBef>
                <a:spcPts val="0"/>
              </a:spcBef>
              <a:spcAft>
                <a:spcPts val="0"/>
              </a:spcAft>
              <a:buSzPts val="3000"/>
              <a:buChar char="■"/>
              <a:defRPr sz="3000"/>
            </a:lvl6pPr>
            <a:lvl7pPr indent="-419100" lvl="6" marL="3200400" rtl="0">
              <a:spcBef>
                <a:spcPts val="0"/>
              </a:spcBef>
              <a:spcAft>
                <a:spcPts val="0"/>
              </a:spcAft>
              <a:buSzPts val="3000"/>
              <a:buChar char="●"/>
              <a:defRPr sz="3000"/>
            </a:lvl7pPr>
            <a:lvl8pPr indent="-419100" lvl="7" marL="3657600" rtl="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grpSp>
        <p:nvGrpSpPr>
          <p:cNvPr id="20" name="Google Shape;20;p4"/>
          <p:cNvGrpSpPr/>
          <p:nvPr/>
        </p:nvGrpSpPr>
        <p:grpSpPr>
          <a:xfrm>
            <a:off x="801025" y="1121365"/>
            <a:ext cx="1957200" cy="922385"/>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400">
                  <a:solidFill>
                    <a:schemeClr val="dk1"/>
                  </a:solidFill>
                </a:rPr>
                <a:t>‘’</a:t>
              </a:r>
              <a:endParaRPr b="1" sz="9400">
                <a:solidFill>
                  <a:schemeClr val="dk1"/>
                </a:solidFill>
              </a:endParaRPr>
            </a:p>
          </p:txBody>
        </p:sp>
        <p:sp>
          <p:nvSpPr>
            <p:cNvPr id="22" name="Google Shape;22;p4"/>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3" name="Google Shape;23;p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 type="body"/>
          </p:nvPr>
        </p:nvSpPr>
        <p:spPr>
          <a:xfrm>
            <a:off x="6912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5" name="Google Shape;35;p6"/>
          <p:cNvSpPr txBox="1"/>
          <p:nvPr>
            <p:ph idx="2" type="body"/>
          </p:nvPr>
        </p:nvSpPr>
        <p:spPr>
          <a:xfrm>
            <a:off x="46855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idx="1" type="body"/>
          </p:nvPr>
        </p:nvSpPr>
        <p:spPr>
          <a:xfrm>
            <a:off x="691200"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2" name="Google Shape;42;p7"/>
          <p:cNvSpPr txBox="1"/>
          <p:nvPr>
            <p:ph idx="2" type="body"/>
          </p:nvPr>
        </p:nvSpPr>
        <p:spPr>
          <a:xfrm>
            <a:off x="3321088"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3" type="body"/>
          </p:nvPr>
        </p:nvSpPr>
        <p:spPr>
          <a:xfrm>
            <a:off x="5950975"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 name="Google Shape;49;p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9"/>
          <p:cNvSpPr txBox="1"/>
          <p:nvPr>
            <p:ph idx="1" type="body"/>
          </p:nvPr>
        </p:nvSpPr>
        <p:spPr>
          <a:xfrm>
            <a:off x="457200" y="4258875"/>
            <a:ext cx="8229600" cy="7053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Clr>
                <a:schemeClr val="accent4"/>
              </a:buClr>
              <a:buSzPts val="1800"/>
              <a:buNone/>
              <a:defRPr sz="1800">
                <a:solidFill>
                  <a:schemeClr val="accent4"/>
                </a:solidFill>
              </a:defRPr>
            </a:lvl1pPr>
          </a:lstStyle>
          <a:p/>
        </p:txBody>
      </p:sp>
      <p:sp>
        <p:nvSpPr>
          <p:cNvPr id="52" name="Google Shape;52;p9"/>
          <p:cNvSpPr/>
          <p:nvPr/>
        </p:nvSpPr>
        <p:spPr>
          <a:xfrm>
            <a:off x="3805198" y="421274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5"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indent="-381000" lvl="1" marL="9144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indent="-381000" lvl="2" marL="13716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indent="-381000" lvl="3" marL="1828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indent="-381000" lvl="4" marL="2286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indent="-381000" lvl="5" marL="27432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indent="-381000" lvl="6" marL="32004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indent="-381000" lvl="7" marL="36576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indent="-381000" lvl="8" marL="4114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lvl="0" algn="r">
              <a:buNone/>
              <a:defRPr b="1" sz="1200">
                <a:solidFill>
                  <a:schemeClr val="accent1"/>
                </a:solidFill>
                <a:latin typeface="Montserrat"/>
                <a:ea typeface="Montserrat"/>
                <a:cs typeface="Montserrat"/>
                <a:sym typeface="Montserrat"/>
              </a:defRPr>
            </a:lvl1pPr>
            <a:lvl2pPr lvl="1" algn="r">
              <a:buNone/>
              <a:defRPr b="1" sz="1200">
                <a:solidFill>
                  <a:schemeClr val="accent1"/>
                </a:solidFill>
                <a:latin typeface="Montserrat"/>
                <a:ea typeface="Montserrat"/>
                <a:cs typeface="Montserrat"/>
                <a:sym typeface="Montserrat"/>
              </a:defRPr>
            </a:lvl2pPr>
            <a:lvl3pPr lvl="2" algn="r">
              <a:buNone/>
              <a:defRPr b="1" sz="1200">
                <a:solidFill>
                  <a:schemeClr val="accent1"/>
                </a:solidFill>
                <a:latin typeface="Montserrat"/>
                <a:ea typeface="Montserrat"/>
                <a:cs typeface="Montserrat"/>
                <a:sym typeface="Montserrat"/>
              </a:defRPr>
            </a:lvl3pPr>
            <a:lvl4pPr lvl="3" algn="r">
              <a:buNone/>
              <a:defRPr b="1" sz="1200">
                <a:solidFill>
                  <a:schemeClr val="accent1"/>
                </a:solidFill>
                <a:latin typeface="Montserrat"/>
                <a:ea typeface="Montserrat"/>
                <a:cs typeface="Montserrat"/>
                <a:sym typeface="Montserrat"/>
              </a:defRPr>
            </a:lvl4pPr>
            <a:lvl5pPr lvl="4" algn="r">
              <a:buNone/>
              <a:defRPr b="1" sz="1200">
                <a:solidFill>
                  <a:schemeClr val="accent1"/>
                </a:solidFill>
                <a:latin typeface="Montserrat"/>
                <a:ea typeface="Montserrat"/>
                <a:cs typeface="Montserrat"/>
                <a:sym typeface="Montserrat"/>
              </a:defRPr>
            </a:lvl5pPr>
            <a:lvl6pPr lvl="5" algn="r">
              <a:buNone/>
              <a:defRPr b="1" sz="1200">
                <a:solidFill>
                  <a:schemeClr val="accent1"/>
                </a:solidFill>
                <a:latin typeface="Montserrat"/>
                <a:ea typeface="Montserrat"/>
                <a:cs typeface="Montserrat"/>
                <a:sym typeface="Montserrat"/>
              </a:defRPr>
            </a:lvl6pPr>
            <a:lvl7pPr lvl="6" algn="r">
              <a:buNone/>
              <a:defRPr b="1" sz="1200">
                <a:solidFill>
                  <a:schemeClr val="accent1"/>
                </a:solidFill>
                <a:latin typeface="Montserrat"/>
                <a:ea typeface="Montserrat"/>
                <a:cs typeface="Montserrat"/>
                <a:sym typeface="Montserrat"/>
              </a:defRPr>
            </a:lvl7pPr>
            <a:lvl8pPr lvl="7" algn="r">
              <a:buNone/>
              <a:defRPr b="1" sz="1200">
                <a:solidFill>
                  <a:schemeClr val="accent1"/>
                </a:solidFill>
                <a:latin typeface="Montserrat"/>
                <a:ea typeface="Montserrat"/>
                <a:cs typeface="Montserrat"/>
                <a:sym typeface="Montserrat"/>
              </a:defRPr>
            </a:lvl8pPr>
            <a:lvl9pPr lvl="8" algn="r">
              <a:buNone/>
              <a:defRPr b="1" sz="1200">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ww.adafruit.com/about"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drive.google.com/file/d/1F8NvAGOaA0lklj5OmwJL6eMEeR-rPRBP/view" TargetMode="Externa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hyperlink" Target="http://drive.google.com/file/d/1ajtdB5OeTyUAZVcNgRF3RdCiNT1TPxOM/view" TargetMode="External"/><Relationship Id="rId5"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hyperlink" Target="http://drive.google.com/file/d/1XdB42MyYSB6QmFFWKqjTYLpcEnncuxCQ/view" TargetMode="External"/><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hyperlink" Target="https://www.linkedin.com/learning/learning-circuitpython-with-circuit-playground-express/understanding-basic-circuits" TargetMode="External"/><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drive.google.com/file/d/12hxzP00xyU3Hns3asa4PzysPZGyAtsv2/view" TargetMode="Externa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drive.google.com/file/d/1785IJnR2hNI6rt7lzeuGE0oc1zKHya7h/view" TargetMode="Externa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hyperlink" Target="http://drive.google.com/file/d/1jibqmbnK3e_HFeAcKABXNQAOOffeKTyZ/view" TargetMode="External"/><Relationship Id="rId5"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circuitpython.org/libraries" TargetMode="External"/><Relationship Id="rId4" Type="http://schemas.openxmlformats.org/officeDocument/2006/relationships/hyperlink" Target="https://pypi.org/project/circu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circuitpython.readthedocs.io" TargetMode="External"/><Relationship Id="rId4" Type="http://schemas.openxmlformats.org/officeDocument/2006/relationships/hyperlink" Target="https://www.linkedin.com/learning/learning-circuitpython-with-circuit-playground-express/understanding-basic-circuits" TargetMode="External"/><Relationship Id="rId5" Type="http://schemas.openxmlformats.org/officeDocument/2006/relationships/hyperlink" Target="https://www.amazon.com/Getting-Started-Adafruit-Circuit-Playground/dp/1680454889" TargetMode="External"/><Relationship Id="rId6"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github.com/kirakirakira/hardware-circuitpyth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drive.google.com/file/d/1jVH6ti4eLWQ4LhB6P7XeJNtnGojPgvtY/view" TargetMode="Externa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Basics of Hardware </a:t>
            </a:r>
            <a:r>
              <a:rPr lang="en"/>
              <a:t>with</a:t>
            </a:r>
            <a:r>
              <a:rPr lang="en"/>
              <a:t> CircuitPython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CircuitPython</a:t>
            </a:r>
            <a:endParaRPr/>
          </a:p>
        </p:txBody>
      </p:sp>
      <p:sp>
        <p:nvSpPr>
          <p:cNvPr id="161" name="Google Shape;161;p2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0"/>
          <p:cNvPicPr preferRelativeResize="0"/>
          <p:nvPr/>
        </p:nvPicPr>
        <p:blipFill>
          <a:blip r:embed="rId3">
            <a:alphaModFix/>
          </a:blip>
          <a:stretch>
            <a:fillRect/>
          </a:stretch>
        </p:blipFill>
        <p:spPr>
          <a:xfrm>
            <a:off x="1697325" y="1933775"/>
            <a:ext cx="1573475" cy="1608925"/>
          </a:xfrm>
          <a:prstGeom prst="rect">
            <a:avLst/>
          </a:prstGeom>
          <a:noFill/>
          <a:ln>
            <a:noFill/>
          </a:ln>
        </p:spPr>
      </p:pic>
      <p:pic>
        <p:nvPicPr>
          <p:cNvPr id="163" name="Google Shape;163;p20"/>
          <p:cNvPicPr preferRelativeResize="0"/>
          <p:nvPr/>
        </p:nvPicPr>
        <p:blipFill>
          <a:blip r:embed="rId4">
            <a:alphaModFix/>
          </a:blip>
          <a:stretch>
            <a:fillRect/>
          </a:stretch>
        </p:blipFill>
        <p:spPr>
          <a:xfrm>
            <a:off x="4888025" y="1874361"/>
            <a:ext cx="3466701" cy="1668350"/>
          </a:xfrm>
          <a:prstGeom prst="rect">
            <a:avLst/>
          </a:prstGeom>
          <a:noFill/>
          <a:ln>
            <a:noFill/>
          </a:ln>
        </p:spPr>
      </p:pic>
      <p:sp>
        <p:nvSpPr>
          <p:cNvPr id="164" name="Google Shape;164;p20"/>
          <p:cNvSpPr/>
          <p:nvPr/>
        </p:nvSpPr>
        <p:spPr>
          <a:xfrm>
            <a:off x="3494150" y="2367000"/>
            <a:ext cx="1724700" cy="570900"/>
          </a:xfrm>
          <a:prstGeom prst="rightArrow">
            <a:avLst>
              <a:gd fmla="val 50000" name="adj1"/>
              <a:gd fmla="val 50000" name="adj2"/>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547000" y="3818850"/>
            <a:ext cx="357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MicroPython - full Python compiler and runtime environment that runs on bare-metal (i.e. no operating system)</a:t>
            </a:r>
            <a:endParaRPr>
              <a:latin typeface="Montserrat"/>
              <a:ea typeface="Montserrat"/>
              <a:cs typeface="Montserrat"/>
              <a:sym typeface="Montserrat"/>
            </a:endParaRPr>
          </a:p>
        </p:txBody>
      </p:sp>
      <p:sp>
        <p:nvSpPr>
          <p:cNvPr id="166" name="Google Shape;166;p20"/>
          <p:cNvSpPr txBox="1"/>
          <p:nvPr/>
        </p:nvSpPr>
        <p:spPr>
          <a:xfrm>
            <a:off x="4888025" y="3818850"/>
            <a:ext cx="357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Circuit</a:t>
            </a:r>
            <a:r>
              <a:rPr lang="en">
                <a:latin typeface="Montserrat"/>
                <a:ea typeface="Montserrat"/>
                <a:cs typeface="Montserrat"/>
                <a:sym typeface="Montserrat"/>
              </a:rPr>
              <a:t>Python - easy to learn derivative of MicroPython created to get users up and running as quickly as possible</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Writing code for hardware</a:t>
            </a:r>
            <a:endParaRPr/>
          </a:p>
        </p:txBody>
      </p:sp>
      <p:sp>
        <p:nvSpPr>
          <p:cNvPr id="172" name="Google Shape;172;p21"/>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1"/>
          <p:cNvSpPr txBox="1"/>
          <p:nvPr>
            <p:ph idx="4294967295" type="body"/>
          </p:nvPr>
        </p:nvSpPr>
        <p:spPr>
          <a:xfrm>
            <a:off x="691200" y="1393425"/>
            <a:ext cx="7927800" cy="291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Challenges</a:t>
            </a:r>
            <a:endParaRPr b="1" sz="1400"/>
          </a:p>
          <a:p>
            <a:pPr indent="-317500" lvl="0" marL="457200" rtl="0" algn="l">
              <a:spcBef>
                <a:spcPts val="600"/>
              </a:spcBef>
              <a:spcAft>
                <a:spcPts val="0"/>
              </a:spcAft>
              <a:buSzPts val="1400"/>
              <a:buChar char="▣"/>
            </a:pPr>
            <a:r>
              <a:rPr lang="en" sz="1400"/>
              <a:t>Limited memory (requiring </a:t>
            </a:r>
            <a:r>
              <a:rPr lang="en" sz="1400"/>
              <a:t>C, assembly, or other low-level languages)</a:t>
            </a:r>
            <a:endParaRPr sz="1400"/>
          </a:p>
          <a:p>
            <a:pPr indent="-317500" lvl="0" marL="457200" rtl="0" algn="l">
              <a:spcBef>
                <a:spcPts val="0"/>
              </a:spcBef>
              <a:spcAft>
                <a:spcPts val="0"/>
              </a:spcAft>
              <a:buSzPts val="1400"/>
              <a:buChar char="▣"/>
            </a:pPr>
            <a:r>
              <a:rPr lang="en" sz="1400"/>
              <a:t>No operating system (running on bare-metal)</a:t>
            </a:r>
            <a:endParaRPr sz="1400"/>
          </a:p>
          <a:p>
            <a:pPr indent="-317500" lvl="0" marL="457200" rtl="0" algn="l">
              <a:spcBef>
                <a:spcPts val="0"/>
              </a:spcBef>
              <a:spcAft>
                <a:spcPts val="0"/>
              </a:spcAft>
              <a:buSzPts val="1400"/>
              <a:buChar char="▣"/>
            </a:pPr>
            <a:r>
              <a:rPr lang="en" sz="1400"/>
              <a:t>Startup code (lots of setup required just to get going and get an LED to blink)</a:t>
            </a:r>
            <a:endParaRPr sz="1400"/>
          </a:p>
          <a:p>
            <a:pPr indent="-317500" lvl="0" marL="457200" rtl="0" algn="l">
              <a:spcBef>
                <a:spcPts val="0"/>
              </a:spcBef>
              <a:spcAft>
                <a:spcPts val="0"/>
              </a:spcAft>
              <a:buSzPts val="1400"/>
              <a:buChar char="▣"/>
            </a:pPr>
            <a:r>
              <a:rPr lang="en" sz="1400"/>
              <a:t>Really large (1000+ pages) manuals that are not user friendly</a:t>
            </a:r>
            <a:endParaRPr sz="1400"/>
          </a:p>
          <a:p>
            <a:pPr indent="-317500" lvl="0" marL="457200" rtl="0" algn="l">
              <a:spcBef>
                <a:spcPts val="0"/>
              </a:spcBef>
              <a:spcAft>
                <a:spcPts val="0"/>
              </a:spcAft>
              <a:buSzPts val="1400"/>
              <a:buChar char="▣"/>
            </a:pPr>
            <a:r>
              <a:rPr lang="en" sz="1400"/>
              <a:t>Compilers, linkers, special equipment to flash the micro etc.</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b="1" lang="en" sz="1400"/>
              <a:t>CircuitPython</a:t>
            </a:r>
            <a:endParaRPr b="1" sz="1400"/>
          </a:p>
          <a:p>
            <a:pPr indent="-317500" lvl="0" marL="457200" rtl="0" algn="l">
              <a:spcBef>
                <a:spcPts val="600"/>
              </a:spcBef>
              <a:spcAft>
                <a:spcPts val="0"/>
              </a:spcAft>
              <a:buSzPts val="1400"/>
              <a:buChar char="▣"/>
            </a:pPr>
            <a:r>
              <a:rPr lang="en" sz="1400"/>
              <a:t>Designed for beginners and people already familiar or new to Python</a:t>
            </a:r>
            <a:endParaRPr sz="1400"/>
          </a:p>
          <a:p>
            <a:pPr indent="-317500" lvl="0" marL="457200" rtl="0" algn="l">
              <a:spcBef>
                <a:spcPts val="0"/>
              </a:spcBef>
              <a:spcAft>
                <a:spcPts val="0"/>
              </a:spcAft>
              <a:buSzPts val="1400"/>
              <a:buChar char="▣"/>
            </a:pPr>
            <a:r>
              <a:rPr lang="en" sz="1400"/>
              <a:t>Can purchase boards with microcontrollers already running CircuitPython (no setup required!)</a:t>
            </a:r>
            <a:endParaRPr sz="1400"/>
          </a:p>
          <a:p>
            <a:pPr indent="-317500" lvl="1" marL="914400" rtl="0" algn="l">
              <a:spcBef>
                <a:spcPts val="0"/>
              </a:spcBef>
              <a:spcAft>
                <a:spcPts val="0"/>
              </a:spcAft>
              <a:buSzPts val="1400"/>
              <a:buChar char="□"/>
            </a:pPr>
            <a:r>
              <a:rPr lang="en" sz="1400"/>
              <a:t>Plug and play with USB</a:t>
            </a:r>
            <a:endParaRPr sz="1400"/>
          </a:p>
          <a:p>
            <a:pPr indent="-317500" lvl="0" marL="457200" rtl="0" algn="l">
              <a:spcBef>
                <a:spcPts val="0"/>
              </a:spcBef>
              <a:spcAft>
                <a:spcPts val="0"/>
              </a:spcAft>
              <a:buSzPts val="1400"/>
              <a:buChar char="▣"/>
            </a:pPr>
            <a:r>
              <a:rPr lang="en" sz="1400"/>
              <a:t>No special desktop software needed</a:t>
            </a:r>
            <a:endParaRPr sz="1400"/>
          </a:p>
          <a:p>
            <a:pPr indent="-317500" lvl="1" marL="914400" rtl="0" algn="l">
              <a:spcBef>
                <a:spcPts val="0"/>
              </a:spcBef>
              <a:spcAft>
                <a:spcPts val="0"/>
              </a:spcAft>
              <a:buSzPts val="1400"/>
              <a:buChar char="□"/>
            </a:pPr>
            <a:r>
              <a:rPr lang="en" sz="1400"/>
              <a:t>Can edit in your text editor of choice</a:t>
            </a:r>
            <a:endParaRPr sz="1400"/>
          </a:p>
          <a:p>
            <a:pPr indent="-317500" lvl="1" marL="914400" rtl="0" algn="l">
              <a:spcBef>
                <a:spcPts val="0"/>
              </a:spcBef>
              <a:spcAft>
                <a:spcPts val="0"/>
              </a:spcAft>
              <a:buSzPts val="1400"/>
              <a:buChar char="□"/>
            </a:pPr>
            <a:r>
              <a:rPr lang="en" sz="1400"/>
              <a:t>Save file and it uploads the code for you!</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Adafruit</a:t>
            </a:r>
            <a:endParaRPr/>
          </a:p>
        </p:txBody>
      </p:sp>
      <p:sp>
        <p:nvSpPr>
          <p:cNvPr id="179" name="Google Shape;179;p2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2"/>
          <p:cNvSpPr txBox="1"/>
          <p:nvPr/>
        </p:nvSpPr>
        <p:spPr>
          <a:xfrm>
            <a:off x="4268675" y="4667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https://learn.adafruit.com/</a:t>
            </a:r>
            <a:endParaRPr/>
          </a:p>
        </p:txBody>
      </p:sp>
      <p:sp>
        <p:nvSpPr>
          <p:cNvPr id="181" name="Google Shape;181;p22"/>
          <p:cNvSpPr txBox="1"/>
          <p:nvPr>
            <p:ph idx="4294967295" type="body"/>
          </p:nvPr>
        </p:nvSpPr>
        <p:spPr>
          <a:xfrm>
            <a:off x="691200" y="1393425"/>
            <a:ext cx="3932100" cy="2917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uFill>
                  <a:noFill/>
                </a:uFill>
                <a:hlinkClick r:id="rId3"/>
              </a:rPr>
              <a:t>A Minority and Woman-owned Business Enterprise</a:t>
            </a:r>
            <a:endParaRPr sz="1400"/>
          </a:p>
          <a:p>
            <a:pPr indent="-317500" lvl="0" marL="457200" rtl="0" algn="l">
              <a:spcBef>
                <a:spcPts val="0"/>
              </a:spcBef>
              <a:spcAft>
                <a:spcPts val="0"/>
              </a:spcAft>
              <a:buSzPts val="1400"/>
              <a:buChar char="▣"/>
            </a:pPr>
            <a:r>
              <a:rPr lang="en" sz="1400"/>
              <a:t>“</a:t>
            </a:r>
            <a:r>
              <a:rPr lang="en" sz="1400"/>
              <a:t>Adafruit was founded in 2005 by MIT engineer, Limor "Ladyada" Fried. Her goal was to create the best place online for learning electronics and making the best designed products for makers of all ages and skill levels.”</a:t>
            </a:r>
            <a:endParaRPr sz="1400"/>
          </a:p>
        </p:txBody>
      </p:sp>
      <p:sp>
        <p:nvSpPr>
          <p:cNvPr id="182" name="Google Shape;182;p22"/>
          <p:cNvSpPr txBox="1"/>
          <p:nvPr/>
        </p:nvSpPr>
        <p:spPr>
          <a:xfrm>
            <a:off x="446725" y="4667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https://www.adafruit.com/about</a:t>
            </a:r>
            <a:endParaRPr/>
          </a:p>
        </p:txBody>
      </p:sp>
      <p:pic>
        <p:nvPicPr>
          <p:cNvPr id="183" name="Google Shape;183;p22"/>
          <p:cNvPicPr preferRelativeResize="0"/>
          <p:nvPr/>
        </p:nvPicPr>
        <p:blipFill>
          <a:blip r:embed="rId4">
            <a:alphaModFix/>
          </a:blip>
          <a:stretch>
            <a:fillRect/>
          </a:stretch>
        </p:blipFill>
        <p:spPr>
          <a:xfrm>
            <a:off x="5731200" y="1121625"/>
            <a:ext cx="2469646" cy="324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CircuitPython w/ Circuit Playground Bluefruit</a:t>
            </a:r>
            <a:endParaRPr sz="2400"/>
          </a:p>
        </p:txBody>
      </p:sp>
      <p:sp>
        <p:nvSpPr>
          <p:cNvPr id="189" name="Google Shape;189;p2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3"/>
          <p:cNvPicPr preferRelativeResize="0"/>
          <p:nvPr/>
        </p:nvPicPr>
        <p:blipFill>
          <a:blip r:embed="rId3">
            <a:alphaModFix/>
          </a:blip>
          <a:stretch>
            <a:fillRect/>
          </a:stretch>
        </p:blipFill>
        <p:spPr>
          <a:xfrm>
            <a:off x="245650" y="1895450"/>
            <a:ext cx="2768899" cy="2078100"/>
          </a:xfrm>
          <a:prstGeom prst="rect">
            <a:avLst/>
          </a:prstGeom>
          <a:noFill/>
          <a:ln>
            <a:noFill/>
          </a:ln>
        </p:spPr>
      </p:pic>
      <p:sp>
        <p:nvSpPr>
          <p:cNvPr id="191" name="Google Shape;191;p23"/>
          <p:cNvSpPr txBox="1"/>
          <p:nvPr/>
        </p:nvSpPr>
        <p:spPr>
          <a:xfrm>
            <a:off x="388700" y="4001875"/>
            <a:ext cx="248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https://cdn-shop.adafruit.com/970x728/4333-11.jpg</a:t>
            </a:r>
            <a:endParaRPr sz="800"/>
          </a:p>
        </p:txBody>
      </p:sp>
      <p:sp>
        <p:nvSpPr>
          <p:cNvPr id="192" name="Google Shape;192;p23"/>
          <p:cNvSpPr txBox="1"/>
          <p:nvPr>
            <p:ph idx="4294967295" type="body"/>
          </p:nvPr>
        </p:nvSpPr>
        <p:spPr>
          <a:xfrm>
            <a:off x="2915475" y="1602825"/>
            <a:ext cx="3213000" cy="2917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nRF52840 microcontroller</a:t>
            </a:r>
            <a:endParaRPr sz="1100"/>
          </a:p>
          <a:p>
            <a:pPr indent="-298450" lvl="0" marL="457200" rtl="0" algn="l">
              <a:spcBef>
                <a:spcPts val="0"/>
              </a:spcBef>
              <a:spcAft>
                <a:spcPts val="0"/>
              </a:spcAft>
              <a:buSzPts val="1100"/>
              <a:buChar char="▣"/>
            </a:pPr>
            <a:r>
              <a:rPr lang="en" sz="1100"/>
              <a:t>Bluetooth Low Energy support for wireless connectivity</a:t>
            </a:r>
            <a:endParaRPr sz="1100"/>
          </a:p>
          <a:p>
            <a:pPr indent="-298450" lvl="0" marL="457200" rtl="0" algn="l">
              <a:spcBef>
                <a:spcPts val="0"/>
              </a:spcBef>
              <a:spcAft>
                <a:spcPts val="0"/>
              </a:spcAft>
              <a:buSzPts val="1100"/>
              <a:buChar char="▣"/>
            </a:pPr>
            <a:r>
              <a:rPr lang="en" sz="1100"/>
              <a:t>10 x mini NeoPixels, each one can display any color</a:t>
            </a:r>
            <a:endParaRPr sz="1100"/>
          </a:p>
          <a:p>
            <a:pPr indent="-298450" lvl="0" marL="457200" rtl="0" algn="l">
              <a:spcBef>
                <a:spcPts val="0"/>
              </a:spcBef>
              <a:spcAft>
                <a:spcPts val="0"/>
              </a:spcAft>
              <a:buSzPts val="1100"/>
              <a:buChar char="▣"/>
            </a:pPr>
            <a:r>
              <a:rPr lang="en" sz="1100"/>
              <a:t>1 x Motion sensor</a:t>
            </a:r>
            <a:endParaRPr sz="1100"/>
          </a:p>
          <a:p>
            <a:pPr indent="-298450" lvl="0" marL="457200" rtl="0" algn="l">
              <a:spcBef>
                <a:spcPts val="0"/>
              </a:spcBef>
              <a:spcAft>
                <a:spcPts val="0"/>
              </a:spcAft>
              <a:buSzPts val="1100"/>
              <a:buChar char="▣"/>
            </a:pPr>
            <a:r>
              <a:rPr lang="en" sz="1100"/>
              <a:t>1 x Temperature sensor (thermistor)</a:t>
            </a:r>
            <a:endParaRPr sz="1100"/>
          </a:p>
          <a:p>
            <a:pPr indent="-298450" lvl="0" marL="457200" rtl="0" algn="l">
              <a:spcBef>
                <a:spcPts val="0"/>
              </a:spcBef>
              <a:spcAft>
                <a:spcPts val="0"/>
              </a:spcAft>
              <a:buSzPts val="1100"/>
              <a:buChar char="▣"/>
            </a:pPr>
            <a:r>
              <a:rPr lang="en" sz="1100"/>
              <a:t>1 x Light sensor (phototransistor)</a:t>
            </a:r>
            <a:endParaRPr sz="1100"/>
          </a:p>
          <a:p>
            <a:pPr indent="-298450" lvl="0" marL="457200" rtl="0" algn="l">
              <a:spcBef>
                <a:spcPts val="0"/>
              </a:spcBef>
              <a:spcAft>
                <a:spcPts val="0"/>
              </a:spcAft>
              <a:buSzPts val="1100"/>
              <a:buChar char="▣"/>
            </a:pPr>
            <a:r>
              <a:rPr lang="en" sz="1100"/>
              <a:t>1 x Sound sensor (MEMS microphone)</a:t>
            </a:r>
            <a:endParaRPr sz="1100"/>
          </a:p>
          <a:p>
            <a:pPr indent="-298450" lvl="0" marL="457200" rtl="0" algn="l">
              <a:spcBef>
                <a:spcPts val="0"/>
              </a:spcBef>
              <a:spcAft>
                <a:spcPts val="0"/>
              </a:spcAft>
              <a:buSzPts val="1100"/>
              <a:buChar char="▣"/>
            </a:pPr>
            <a:r>
              <a:rPr lang="en" sz="1100"/>
              <a:t>1 x Mini speaker with class D amplifier</a:t>
            </a:r>
            <a:endParaRPr sz="1100"/>
          </a:p>
          <a:p>
            <a:pPr indent="-298450" lvl="0" marL="457200" rtl="0" algn="l">
              <a:spcBef>
                <a:spcPts val="0"/>
              </a:spcBef>
              <a:spcAft>
                <a:spcPts val="0"/>
              </a:spcAft>
              <a:buSzPts val="1100"/>
              <a:buChar char="▣"/>
            </a:pPr>
            <a:r>
              <a:rPr lang="en" sz="1100"/>
              <a:t>2 x Push buttons</a:t>
            </a:r>
            <a:endParaRPr sz="1100"/>
          </a:p>
          <a:p>
            <a:pPr indent="-298450" lvl="0" marL="457200" rtl="0" algn="l">
              <a:spcBef>
                <a:spcPts val="0"/>
              </a:spcBef>
              <a:spcAft>
                <a:spcPts val="0"/>
              </a:spcAft>
              <a:buSzPts val="1100"/>
              <a:buChar char="▣"/>
            </a:pPr>
            <a:r>
              <a:rPr lang="en" sz="1100"/>
              <a:t>1 x Slide switch</a:t>
            </a:r>
            <a:endParaRPr sz="1100"/>
          </a:p>
          <a:p>
            <a:pPr indent="-298450" lvl="0" marL="457200" rtl="0" algn="l">
              <a:spcBef>
                <a:spcPts val="0"/>
              </a:spcBef>
              <a:spcAft>
                <a:spcPts val="0"/>
              </a:spcAft>
              <a:buSzPts val="1100"/>
              <a:buChar char="▣"/>
            </a:pPr>
            <a:r>
              <a:rPr lang="en" sz="1100"/>
              <a:t>And more!</a:t>
            </a:r>
            <a:endParaRPr sz="1100"/>
          </a:p>
        </p:txBody>
      </p:sp>
      <p:pic>
        <p:nvPicPr>
          <p:cNvPr id="193" name="Google Shape;193;p23"/>
          <p:cNvPicPr preferRelativeResize="0"/>
          <p:nvPr/>
        </p:nvPicPr>
        <p:blipFill>
          <a:blip r:embed="rId4">
            <a:alphaModFix/>
          </a:blip>
          <a:stretch>
            <a:fillRect/>
          </a:stretch>
        </p:blipFill>
        <p:spPr>
          <a:xfrm>
            <a:off x="6051175" y="1798549"/>
            <a:ext cx="2825700" cy="2292375"/>
          </a:xfrm>
          <a:prstGeom prst="rect">
            <a:avLst/>
          </a:prstGeom>
          <a:noFill/>
          <a:ln>
            <a:noFill/>
          </a:ln>
        </p:spPr>
      </p:pic>
      <p:sp>
        <p:nvSpPr>
          <p:cNvPr id="194" name="Google Shape;194;p23"/>
          <p:cNvSpPr txBox="1"/>
          <p:nvPr/>
        </p:nvSpPr>
        <p:spPr>
          <a:xfrm>
            <a:off x="6006325" y="4090925"/>
            <a:ext cx="291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https://learn.adafruit.com/adafruit-circuit-playground-bluefruit/guided-tour</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Structure</a:t>
            </a:r>
            <a:endParaRPr/>
          </a:p>
        </p:txBody>
      </p:sp>
      <p:sp>
        <p:nvSpPr>
          <p:cNvPr id="200" name="Google Shape;200;p2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4"/>
          <p:cNvPicPr preferRelativeResize="0"/>
          <p:nvPr/>
        </p:nvPicPr>
        <p:blipFill rotWithShape="1">
          <a:blip r:embed="rId3">
            <a:alphaModFix/>
          </a:blip>
          <a:srcRect b="0" l="1487" r="0" t="3873"/>
          <a:stretch/>
        </p:blipFill>
        <p:spPr>
          <a:xfrm>
            <a:off x="777150" y="1532075"/>
            <a:ext cx="5705250" cy="159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GPIO - Output - LEDs blinking</a:t>
            </a:r>
            <a:endParaRPr/>
          </a:p>
        </p:txBody>
      </p:sp>
      <p:sp>
        <p:nvSpPr>
          <p:cNvPr id="207" name="Google Shape;207;p2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5"/>
          <p:cNvPicPr preferRelativeResize="0"/>
          <p:nvPr/>
        </p:nvPicPr>
        <p:blipFill>
          <a:blip r:embed="rId3">
            <a:alphaModFix/>
          </a:blip>
          <a:stretch>
            <a:fillRect/>
          </a:stretch>
        </p:blipFill>
        <p:spPr>
          <a:xfrm>
            <a:off x="803850" y="1628675"/>
            <a:ext cx="3578875" cy="2965350"/>
          </a:xfrm>
          <a:prstGeom prst="rect">
            <a:avLst/>
          </a:prstGeom>
          <a:noFill/>
          <a:ln>
            <a:noFill/>
          </a:ln>
        </p:spPr>
      </p:pic>
      <p:pic>
        <p:nvPicPr>
          <p:cNvPr id="209" name="Google Shape;209;p25"/>
          <p:cNvPicPr preferRelativeResize="0"/>
          <p:nvPr/>
        </p:nvPicPr>
        <p:blipFill>
          <a:blip r:embed="rId4">
            <a:alphaModFix/>
          </a:blip>
          <a:stretch>
            <a:fillRect/>
          </a:stretch>
        </p:blipFill>
        <p:spPr>
          <a:xfrm>
            <a:off x="4615800" y="1628675"/>
            <a:ext cx="3705426" cy="2233900"/>
          </a:xfrm>
          <a:prstGeom prst="rect">
            <a:avLst/>
          </a:prstGeom>
          <a:noFill/>
          <a:ln>
            <a:noFill/>
          </a:ln>
        </p:spPr>
      </p:pic>
      <p:pic>
        <p:nvPicPr>
          <p:cNvPr id="210" name="Google Shape;210;p25"/>
          <p:cNvPicPr preferRelativeResize="0"/>
          <p:nvPr/>
        </p:nvPicPr>
        <p:blipFill>
          <a:blip r:embed="rId5">
            <a:alphaModFix/>
          </a:blip>
          <a:stretch>
            <a:fillRect/>
          </a:stretch>
        </p:blipFill>
        <p:spPr>
          <a:xfrm>
            <a:off x="6852925" y="276127"/>
            <a:ext cx="1252175" cy="125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Heartbeat blinking</a:t>
            </a:r>
            <a:endParaRPr/>
          </a:p>
        </p:txBody>
      </p:sp>
      <p:sp>
        <p:nvSpPr>
          <p:cNvPr id="216" name="Google Shape;216;p2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6" title="PXL_20211009_172803310.mp4">
            <a:hlinkClick r:id="rId3"/>
          </p:cNvPr>
          <p:cNvPicPr preferRelativeResize="0"/>
          <p:nvPr/>
        </p:nvPicPr>
        <p:blipFill>
          <a:blip r:embed="rId4">
            <a:alphaModFix/>
          </a:blip>
          <a:stretch>
            <a:fillRect/>
          </a:stretch>
        </p:blipFill>
        <p:spPr>
          <a:xfrm>
            <a:off x="1369150" y="1574875"/>
            <a:ext cx="5843525" cy="328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Serial Console</a:t>
            </a:r>
            <a:endParaRPr/>
          </a:p>
        </p:txBody>
      </p:sp>
      <p:sp>
        <p:nvSpPr>
          <p:cNvPr id="223" name="Google Shape;223;p2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7"/>
          <p:cNvSpPr txBox="1"/>
          <p:nvPr>
            <p:ph idx="1" type="body"/>
          </p:nvPr>
        </p:nvSpPr>
        <p:spPr>
          <a:xfrm>
            <a:off x="691200" y="1429775"/>
            <a:ext cx="3932100" cy="2917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Can use print statements to help debug</a:t>
            </a:r>
            <a:endParaRPr sz="1400"/>
          </a:p>
          <a:p>
            <a:pPr indent="-317500" lvl="0" marL="457200" rtl="0" algn="l">
              <a:spcBef>
                <a:spcPts val="0"/>
              </a:spcBef>
              <a:spcAft>
                <a:spcPts val="0"/>
              </a:spcAft>
              <a:buSzPts val="1400"/>
              <a:buChar char="▣"/>
            </a:pPr>
            <a:r>
              <a:rPr lang="en" sz="1400"/>
              <a:t>But </a:t>
            </a:r>
            <a:r>
              <a:rPr lang="en" sz="1400"/>
              <a:t>where</a:t>
            </a:r>
            <a:r>
              <a:rPr lang="en" sz="1400"/>
              <a:t> do the print statements go? There’s no screen!</a:t>
            </a:r>
            <a:endParaRPr sz="1400"/>
          </a:p>
          <a:p>
            <a:pPr indent="-317500" lvl="0" marL="457200" rtl="0" algn="l">
              <a:spcBef>
                <a:spcPts val="0"/>
              </a:spcBef>
              <a:spcAft>
                <a:spcPts val="0"/>
              </a:spcAft>
              <a:buSzPts val="1400"/>
              <a:buChar char="▣"/>
            </a:pPr>
            <a:r>
              <a:rPr lang="en" sz="1400"/>
              <a:t>On Linux, can you use something called “screen”</a:t>
            </a:r>
            <a:endParaRPr sz="1400"/>
          </a:p>
        </p:txBody>
      </p:sp>
      <p:sp>
        <p:nvSpPr>
          <p:cNvPr id="225" name="Google Shape;225;p27"/>
          <p:cNvSpPr txBox="1"/>
          <p:nvPr/>
        </p:nvSpPr>
        <p:spPr>
          <a:xfrm>
            <a:off x="545100" y="4655725"/>
            <a:ext cx="79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https://learn.adafruit.com/welcome-to-circuitpython/kattni-connecting-to-the-serial-console</a:t>
            </a:r>
            <a:endParaRPr sz="1100">
              <a:solidFill>
                <a:schemeClr val="dk1"/>
              </a:solidFill>
              <a:latin typeface="Montserrat"/>
              <a:ea typeface="Montserrat"/>
              <a:cs typeface="Montserrat"/>
              <a:sym typeface="Montserrat"/>
            </a:endParaRPr>
          </a:p>
        </p:txBody>
      </p:sp>
      <p:pic>
        <p:nvPicPr>
          <p:cNvPr id="226" name="Google Shape;226;p27"/>
          <p:cNvPicPr preferRelativeResize="0"/>
          <p:nvPr/>
        </p:nvPicPr>
        <p:blipFill rotWithShape="1">
          <a:blip r:embed="rId3">
            <a:alphaModFix/>
          </a:blip>
          <a:srcRect b="3759" l="0" r="0" t="4765"/>
          <a:stretch/>
        </p:blipFill>
        <p:spPr>
          <a:xfrm>
            <a:off x="3426525" y="2814250"/>
            <a:ext cx="5392714" cy="1731300"/>
          </a:xfrm>
          <a:prstGeom prst="rect">
            <a:avLst/>
          </a:prstGeom>
          <a:noFill/>
          <a:ln cap="flat" cmpd="sng" w="9525">
            <a:solidFill>
              <a:schemeClr val="dk1"/>
            </a:solidFill>
            <a:prstDash val="solid"/>
            <a:round/>
            <a:headEnd len="sm" w="sm" type="none"/>
            <a:tailEnd len="sm" w="sm" type="none"/>
          </a:ln>
        </p:spPr>
      </p:pic>
      <p:pic>
        <p:nvPicPr>
          <p:cNvPr id="227" name="Google Shape;227;p27"/>
          <p:cNvPicPr preferRelativeResize="0"/>
          <p:nvPr/>
        </p:nvPicPr>
        <p:blipFill>
          <a:blip r:embed="rId4">
            <a:alphaModFix/>
          </a:blip>
          <a:stretch>
            <a:fillRect/>
          </a:stretch>
        </p:blipFill>
        <p:spPr>
          <a:xfrm>
            <a:off x="5185475" y="161758"/>
            <a:ext cx="3482625" cy="24991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a:t>
            </a:r>
            <a:endParaRPr/>
          </a:p>
        </p:txBody>
      </p:sp>
      <p:sp>
        <p:nvSpPr>
          <p:cNvPr id="233" name="Google Shape;233;p2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8"/>
          <p:cNvPicPr preferRelativeResize="0"/>
          <p:nvPr/>
        </p:nvPicPr>
        <p:blipFill>
          <a:blip r:embed="rId3">
            <a:alphaModFix/>
          </a:blip>
          <a:stretch>
            <a:fillRect/>
          </a:stretch>
        </p:blipFill>
        <p:spPr>
          <a:xfrm>
            <a:off x="597525" y="1763825"/>
            <a:ext cx="8251975" cy="17902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GPIO - Input - Buttons and switch</a:t>
            </a:r>
            <a:endParaRPr/>
          </a:p>
        </p:txBody>
      </p:sp>
      <p:sp>
        <p:nvSpPr>
          <p:cNvPr id="240" name="Google Shape;240;p29"/>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29"/>
          <p:cNvPicPr preferRelativeResize="0"/>
          <p:nvPr/>
        </p:nvPicPr>
        <p:blipFill>
          <a:blip r:embed="rId3">
            <a:alphaModFix/>
          </a:blip>
          <a:stretch>
            <a:fillRect/>
          </a:stretch>
        </p:blipFill>
        <p:spPr>
          <a:xfrm>
            <a:off x="755250" y="1559600"/>
            <a:ext cx="3903750" cy="2927826"/>
          </a:xfrm>
          <a:prstGeom prst="rect">
            <a:avLst/>
          </a:prstGeom>
          <a:noFill/>
          <a:ln>
            <a:noFill/>
          </a:ln>
        </p:spPr>
      </p:pic>
      <p:sp>
        <p:nvSpPr>
          <p:cNvPr id="242" name="Google Shape;242;p29"/>
          <p:cNvSpPr txBox="1"/>
          <p:nvPr/>
        </p:nvSpPr>
        <p:spPr>
          <a:xfrm>
            <a:off x="121500" y="4647625"/>
            <a:ext cx="484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https://circuitpython.readthedocs.io/projects/circuitplayground/en/latest/api.html</a:t>
            </a:r>
            <a:endParaRPr sz="1000"/>
          </a:p>
        </p:txBody>
      </p:sp>
      <p:pic>
        <p:nvPicPr>
          <p:cNvPr id="243" name="Google Shape;243;p29"/>
          <p:cNvPicPr preferRelativeResize="0"/>
          <p:nvPr/>
        </p:nvPicPr>
        <p:blipFill>
          <a:blip r:embed="rId4">
            <a:alphaModFix/>
          </a:blip>
          <a:stretch>
            <a:fillRect/>
          </a:stretch>
        </p:blipFill>
        <p:spPr>
          <a:xfrm>
            <a:off x="4847200" y="2120987"/>
            <a:ext cx="3981099" cy="1527275"/>
          </a:xfrm>
          <a:prstGeom prst="rect">
            <a:avLst/>
          </a:prstGeom>
          <a:noFill/>
          <a:ln>
            <a:noFill/>
          </a:ln>
        </p:spPr>
      </p:pic>
      <p:sp>
        <p:nvSpPr>
          <p:cNvPr id="244" name="Google Shape;244;p29"/>
          <p:cNvSpPr txBox="1"/>
          <p:nvPr/>
        </p:nvSpPr>
        <p:spPr>
          <a:xfrm>
            <a:off x="4868850" y="3886200"/>
            <a:ext cx="39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https://learn.adafruit.com/circuitpython-made-easy-on-circuit-playground-express/buttons</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2"/>
          <p:cNvSpPr/>
          <p:nvPr/>
        </p:nvSpPr>
        <p:spPr>
          <a:xfrm>
            <a:off x="0" y="0"/>
            <a:ext cx="9144000" cy="196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4294967295" type="ctrTitle"/>
          </p:nvPr>
        </p:nvSpPr>
        <p:spPr>
          <a:xfrm>
            <a:off x="582500" y="1390256"/>
            <a:ext cx="5025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solidFill>
                  <a:schemeClr val="accent1"/>
                </a:solidFill>
              </a:rPr>
              <a:t>Hello!</a:t>
            </a:r>
            <a:endParaRPr sz="12000">
              <a:solidFill>
                <a:schemeClr val="accent1"/>
              </a:solidFill>
            </a:endParaRPr>
          </a:p>
        </p:txBody>
      </p:sp>
      <p:sp>
        <p:nvSpPr>
          <p:cNvPr id="69" name="Google Shape;69;p12"/>
          <p:cNvSpPr txBox="1"/>
          <p:nvPr>
            <p:ph idx="4294967295" type="subTitle"/>
          </p:nvPr>
        </p:nvSpPr>
        <p:spPr>
          <a:xfrm>
            <a:off x="701974" y="2188406"/>
            <a:ext cx="5391000" cy="62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000"/>
              <a:t>I am Kira Hartlage</a:t>
            </a:r>
            <a:endParaRPr b="1" sz="4000"/>
          </a:p>
        </p:txBody>
      </p:sp>
      <p:sp>
        <p:nvSpPr>
          <p:cNvPr id="70" name="Google Shape;70;p12"/>
          <p:cNvSpPr txBox="1"/>
          <p:nvPr>
            <p:ph idx="4294967295" type="body"/>
          </p:nvPr>
        </p:nvSpPr>
        <p:spPr>
          <a:xfrm>
            <a:off x="701975" y="3448988"/>
            <a:ext cx="6665100" cy="1419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Mechanical engineering background</a:t>
            </a:r>
            <a:endParaRPr sz="2000"/>
          </a:p>
          <a:p>
            <a:pPr indent="-355600" lvl="0" marL="457200" rtl="0" algn="l">
              <a:spcBef>
                <a:spcPts val="0"/>
              </a:spcBef>
              <a:spcAft>
                <a:spcPts val="0"/>
              </a:spcAft>
              <a:buSzPts val="2000"/>
              <a:buChar char="▣"/>
            </a:pPr>
            <a:r>
              <a:rPr lang="en" sz="2000"/>
              <a:t>Consumer appliance design</a:t>
            </a:r>
            <a:endParaRPr sz="2000"/>
          </a:p>
          <a:p>
            <a:pPr indent="-355600" lvl="0" marL="457200" rtl="0" algn="l">
              <a:spcBef>
                <a:spcPts val="0"/>
              </a:spcBef>
              <a:spcAft>
                <a:spcPts val="0"/>
              </a:spcAft>
              <a:buSzPts val="2000"/>
              <a:buChar char="▣"/>
            </a:pPr>
            <a:r>
              <a:rPr lang="en" sz="2000"/>
              <a:t>Self-taught software engineer</a:t>
            </a:r>
            <a:endParaRPr sz="2000"/>
          </a:p>
          <a:p>
            <a:pPr indent="-355600" lvl="0" marL="457200" rtl="0" algn="l">
              <a:spcBef>
                <a:spcPts val="0"/>
              </a:spcBef>
              <a:spcAft>
                <a:spcPts val="0"/>
              </a:spcAft>
              <a:buSzPts val="2000"/>
              <a:buChar char="▣"/>
            </a:pPr>
            <a:r>
              <a:rPr lang="en" sz="2000"/>
              <a:t>Embedded software development</a:t>
            </a:r>
            <a:endParaRPr sz="2000"/>
          </a:p>
        </p:txBody>
      </p:sp>
      <p:sp>
        <p:nvSpPr>
          <p:cNvPr id="71" name="Google Shape;71;p12"/>
          <p:cNvSpPr/>
          <p:nvPr/>
        </p:nvSpPr>
        <p:spPr>
          <a:xfrm>
            <a:off x="813273" y="3075198"/>
            <a:ext cx="1533600" cy="1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4F5B"/>
              </a:solidFill>
            </a:endParaRPr>
          </a:p>
        </p:txBody>
      </p:sp>
      <p:sp>
        <p:nvSpPr>
          <p:cNvPr id="72" name="Google Shape;72;p12"/>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73" name="Google Shape;73;p12"/>
          <p:cNvPicPr preferRelativeResize="0"/>
          <p:nvPr/>
        </p:nvPicPr>
        <p:blipFill>
          <a:blip r:embed="rId3">
            <a:alphaModFix/>
          </a:blip>
          <a:stretch>
            <a:fillRect/>
          </a:stretch>
        </p:blipFill>
        <p:spPr>
          <a:xfrm>
            <a:off x="6065950" y="723325"/>
            <a:ext cx="2184300" cy="2091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Buttons and switch</a:t>
            </a:r>
            <a:endParaRPr/>
          </a:p>
        </p:txBody>
      </p:sp>
      <p:sp>
        <p:nvSpPr>
          <p:cNvPr id="250" name="Google Shape;250;p3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0"/>
          <p:cNvPicPr preferRelativeResize="0"/>
          <p:nvPr/>
        </p:nvPicPr>
        <p:blipFill>
          <a:blip r:embed="rId3">
            <a:alphaModFix/>
          </a:blip>
          <a:stretch>
            <a:fillRect/>
          </a:stretch>
        </p:blipFill>
        <p:spPr>
          <a:xfrm>
            <a:off x="5897425" y="1225425"/>
            <a:ext cx="2813057" cy="3717074"/>
          </a:xfrm>
          <a:prstGeom prst="rect">
            <a:avLst/>
          </a:prstGeom>
          <a:noFill/>
          <a:ln>
            <a:noFill/>
          </a:ln>
        </p:spPr>
      </p:pic>
      <p:pic>
        <p:nvPicPr>
          <p:cNvPr id="252" name="Google Shape;252;p30" title="buttonsandswitch.MP4">
            <a:hlinkClick r:id="rId4"/>
          </p:cNvPr>
          <p:cNvPicPr preferRelativeResize="0"/>
          <p:nvPr/>
        </p:nvPicPr>
        <p:blipFill>
          <a:blip r:embed="rId5">
            <a:alphaModFix/>
          </a:blip>
          <a:stretch>
            <a:fillRect/>
          </a:stretch>
        </p:blipFill>
        <p:spPr>
          <a:xfrm>
            <a:off x="537900" y="1350350"/>
            <a:ext cx="4956098" cy="3717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ADC - Temperature</a:t>
            </a:r>
            <a:endParaRPr sz="2900"/>
          </a:p>
        </p:txBody>
      </p:sp>
      <p:sp>
        <p:nvSpPr>
          <p:cNvPr id="258" name="Google Shape;258;p31"/>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31"/>
          <p:cNvPicPr preferRelativeResize="0"/>
          <p:nvPr/>
        </p:nvPicPr>
        <p:blipFill>
          <a:blip r:embed="rId3">
            <a:alphaModFix/>
          </a:blip>
          <a:stretch>
            <a:fillRect/>
          </a:stretch>
        </p:blipFill>
        <p:spPr>
          <a:xfrm>
            <a:off x="3525196" y="1423875"/>
            <a:ext cx="5116078" cy="3455300"/>
          </a:xfrm>
          <a:prstGeom prst="rect">
            <a:avLst/>
          </a:prstGeom>
          <a:noFill/>
          <a:ln>
            <a:noFill/>
          </a:ln>
        </p:spPr>
      </p:pic>
      <p:pic>
        <p:nvPicPr>
          <p:cNvPr id="260" name="Google Shape;260;p31"/>
          <p:cNvPicPr preferRelativeResize="0"/>
          <p:nvPr/>
        </p:nvPicPr>
        <p:blipFill>
          <a:blip r:embed="rId4">
            <a:alphaModFix/>
          </a:blip>
          <a:stretch>
            <a:fillRect/>
          </a:stretch>
        </p:blipFill>
        <p:spPr>
          <a:xfrm>
            <a:off x="1080125" y="1383400"/>
            <a:ext cx="1624499" cy="1624501"/>
          </a:xfrm>
          <a:prstGeom prst="rect">
            <a:avLst/>
          </a:prstGeom>
          <a:noFill/>
          <a:ln>
            <a:noFill/>
          </a:ln>
        </p:spPr>
      </p:pic>
      <p:pic>
        <p:nvPicPr>
          <p:cNvPr id="261" name="Google Shape;261;p31"/>
          <p:cNvPicPr preferRelativeResize="0"/>
          <p:nvPr/>
        </p:nvPicPr>
        <p:blipFill>
          <a:blip r:embed="rId5">
            <a:alphaModFix/>
          </a:blip>
          <a:stretch>
            <a:fillRect/>
          </a:stretch>
        </p:blipFill>
        <p:spPr>
          <a:xfrm>
            <a:off x="221125" y="3007900"/>
            <a:ext cx="3154400" cy="198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Temperature w/ LEDs</a:t>
            </a:r>
            <a:endParaRPr/>
          </a:p>
        </p:txBody>
      </p:sp>
      <p:sp>
        <p:nvSpPr>
          <p:cNvPr id="267" name="Google Shape;267;p3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32"/>
          <p:cNvPicPr preferRelativeResize="0"/>
          <p:nvPr/>
        </p:nvPicPr>
        <p:blipFill rotWithShape="1">
          <a:blip r:embed="rId3">
            <a:alphaModFix/>
          </a:blip>
          <a:srcRect b="14930" l="9011" r="13033" t="19757"/>
          <a:stretch/>
        </p:blipFill>
        <p:spPr>
          <a:xfrm>
            <a:off x="1318750" y="1712475"/>
            <a:ext cx="2508050" cy="2802200"/>
          </a:xfrm>
          <a:prstGeom prst="rect">
            <a:avLst/>
          </a:prstGeom>
          <a:noFill/>
          <a:ln>
            <a:noFill/>
          </a:ln>
        </p:spPr>
      </p:pic>
      <p:pic>
        <p:nvPicPr>
          <p:cNvPr id="269" name="Google Shape;269;p32" title="tempgage.MP4">
            <a:hlinkClick r:id="rId4"/>
          </p:cNvPr>
          <p:cNvPicPr preferRelativeResize="0"/>
          <p:nvPr/>
        </p:nvPicPr>
        <p:blipFill>
          <a:blip r:embed="rId5">
            <a:alphaModFix/>
          </a:blip>
          <a:stretch>
            <a:fillRect/>
          </a:stretch>
        </p:blipFill>
        <p:spPr>
          <a:xfrm>
            <a:off x="4309625" y="1770862"/>
            <a:ext cx="3580574" cy="26854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ADC - Accelerometer</a:t>
            </a:r>
            <a:endParaRPr/>
          </a:p>
        </p:txBody>
      </p:sp>
      <p:sp>
        <p:nvSpPr>
          <p:cNvPr id="275" name="Google Shape;275;p3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3"/>
          <p:cNvPicPr preferRelativeResize="0"/>
          <p:nvPr/>
        </p:nvPicPr>
        <p:blipFill>
          <a:blip r:embed="rId3">
            <a:alphaModFix/>
          </a:blip>
          <a:stretch>
            <a:fillRect/>
          </a:stretch>
        </p:blipFill>
        <p:spPr>
          <a:xfrm>
            <a:off x="4007900" y="1255425"/>
            <a:ext cx="4548869" cy="3717076"/>
          </a:xfrm>
          <a:prstGeom prst="rect">
            <a:avLst/>
          </a:prstGeom>
          <a:noFill/>
          <a:ln>
            <a:noFill/>
          </a:ln>
        </p:spPr>
      </p:pic>
      <p:sp>
        <p:nvSpPr>
          <p:cNvPr id="277" name="Google Shape;277;p33"/>
          <p:cNvSpPr txBox="1"/>
          <p:nvPr/>
        </p:nvSpPr>
        <p:spPr>
          <a:xfrm>
            <a:off x="5275150" y="311600"/>
            <a:ext cx="3450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Tippy Lights Example modified from </a:t>
            </a:r>
            <a:r>
              <a:rPr lang="en" sz="1100" u="sng">
                <a:solidFill>
                  <a:schemeClr val="dk1"/>
                </a:solidFill>
                <a:latin typeface="Montserrat"/>
                <a:ea typeface="Montserrat"/>
                <a:cs typeface="Montserrat"/>
                <a:sym typeface="Montserrat"/>
                <a:hlinkClick r:id="rId4">
                  <a:extLst>
                    <a:ext uri="{A12FA001-AC4F-418D-AE19-62706E023703}">
                      <ahyp:hlinkClr val="tx"/>
                    </a:ext>
                  </a:extLst>
                </a:hlinkClick>
              </a:rPr>
              <a:t>https://www.linkedin.com/learning/learning-circuitpython-with-circuit-playground-express/understanding-basic-circuits</a:t>
            </a:r>
            <a:r>
              <a:rPr lang="en" sz="1100">
                <a:latin typeface="Montserrat"/>
                <a:ea typeface="Montserrat"/>
                <a:cs typeface="Montserrat"/>
                <a:sym typeface="Montserrat"/>
              </a:rPr>
              <a:t> </a:t>
            </a:r>
            <a:endParaRPr sz="1100">
              <a:latin typeface="Montserrat"/>
              <a:ea typeface="Montserrat"/>
              <a:cs typeface="Montserrat"/>
              <a:sym typeface="Montserrat"/>
            </a:endParaRPr>
          </a:p>
        </p:txBody>
      </p:sp>
      <p:pic>
        <p:nvPicPr>
          <p:cNvPr id="278" name="Google Shape;278;p33"/>
          <p:cNvPicPr preferRelativeResize="0"/>
          <p:nvPr/>
        </p:nvPicPr>
        <p:blipFill>
          <a:blip r:embed="rId5">
            <a:alphaModFix/>
          </a:blip>
          <a:stretch>
            <a:fillRect/>
          </a:stretch>
        </p:blipFill>
        <p:spPr>
          <a:xfrm>
            <a:off x="459325" y="1534600"/>
            <a:ext cx="3160325" cy="2368100"/>
          </a:xfrm>
          <a:prstGeom prst="rect">
            <a:avLst/>
          </a:prstGeom>
          <a:noFill/>
          <a:ln>
            <a:noFill/>
          </a:ln>
        </p:spPr>
      </p:pic>
      <p:sp>
        <p:nvSpPr>
          <p:cNvPr id="279" name="Google Shape;279;p33"/>
          <p:cNvSpPr txBox="1"/>
          <p:nvPr/>
        </p:nvSpPr>
        <p:spPr>
          <a:xfrm>
            <a:off x="513100" y="4078525"/>
            <a:ext cx="53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Can detect 3-axis acceleration</a:t>
            </a: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Accelerometer - Tippy Lights</a:t>
            </a:r>
            <a:endParaRPr/>
          </a:p>
        </p:txBody>
      </p:sp>
      <p:sp>
        <p:nvSpPr>
          <p:cNvPr id="285" name="Google Shape;285;p3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4" title="ledaccelerometer.MP4">
            <a:hlinkClick r:id="rId3"/>
          </p:cNvPr>
          <p:cNvPicPr preferRelativeResize="0"/>
          <p:nvPr/>
        </p:nvPicPr>
        <p:blipFill>
          <a:blip r:embed="rId4">
            <a:alphaModFix/>
          </a:blip>
          <a:stretch>
            <a:fillRect/>
          </a:stretch>
        </p:blipFill>
        <p:spPr>
          <a:xfrm>
            <a:off x="1771450" y="1350225"/>
            <a:ext cx="4956098" cy="3717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Capacitive</a:t>
            </a:r>
            <a:r>
              <a:rPr lang="en" sz="2900"/>
              <a:t> Touch and Sound</a:t>
            </a:r>
            <a:endParaRPr sz="2900"/>
          </a:p>
        </p:txBody>
      </p:sp>
      <p:sp>
        <p:nvSpPr>
          <p:cNvPr id="292" name="Google Shape;292;p3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5"/>
          <p:cNvPicPr preferRelativeResize="0"/>
          <p:nvPr/>
        </p:nvPicPr>
        <p:blipFill>
          <a:blip r:embed="rId3">
            <a:alphaModFix/>
          </a:blip>
          <a:stretch>
            <a:fillRect/>
          </a:stretch>
        </p:blipFill>
        <p:spPr>
          <a:xfrm>
            <a:off x="896525" y="1350350"/>
            <a:ext cx="2332785" cy="3717075"/>
          </a:xfrm>
          <a:prstGeom prst="rect">
            <a:avLst/>
          </a:prstGeom>
          <a:noFill/>
          <a:ln>
            <a:noFill/>
          </a:ln>
        </p:spPr>
      </p:pic>
      <p:pic>
        <p:nvPicPr>
          <p:cNvPr id="294" name="Google Shape;294;p35"/>
          <p:cNvPicPr preferRelativeResize="0"/>
          <p:nvPr/>
        </p:nvPicPr>
        <p:blipFill>
          <a:blip r:embed="rId4">
            <a:alphaModFix/>
          </a:blip>
          <a:stretch>
            <a:fillRect/>
          </a:stretch>
        </p:blipFill>
        <p:spPr>
          <a:xfrm>
            <a:off x="4496025" y="1255425"/>
            <a:ext cx="3717075" cy="371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 Touch and Play a Note</a:t>
            </a:r>
            <a:endParaRPr/>
          </a:p>
        </p:txBody>
      </p:sp>
      <p:sp>
        <p:nvSpPr>
          <p:cNvPr id="300" name="Google Shape;300;p3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36" title="captouchsound.MP4">
            <a:hlinkClick r:id="rId3"/>
          </p:cNvPr>
          <p:cNvPicPr preferRelativeResize="0"/>
          <p:nvPr/>
        </p:nvPicPr>
        <p:blipFill>
          <a:blip r:embed="rId4">
            <a:alphaModFix/>
          </a:blip>
          <a:stretch>
            <a:fillRect/>
          </a:stretch>
        </p:blipFill>
        <p:spPr>
          <a:xfrm>
            <a:off x="1804475" y="1350350"/>
            <a:ext cx="4956098" cy="3717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Adding external components - potentiometer (ADC)</a:t>
            </a:r>
            <a:endParaRPr sz="2100"/>
          </a:p>
        </p:txBody>
      </p:sp>
      <p:sp>
        <p:nvSpPr>
          <p:cNvPr id="307" name="Google Shape;307;p3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7"/>
          <p:cNvPicPr preferRelativeResize="0"/>
          <p:nvPr/>
        </p:nvPicPr>
        <p:blipFill>
          <a:blip r:embed="rId3">
            <a:alphaModFix/>
          </a:blip>
          <a:stretch>
            <a:fillRect/>
          </a:stretch>
        </p:blipFill>
        <p:spPr>
          <a:xfrm>
            <a:off x="4933025" y="1292625"/>
            <a:ext cx="3623759" cy="3717075"/>
          </a:xfrm>
          <a:prstGeom prst="rect">
            <a:avLst/>
          </a:prstGeom>
          <a:noFill/>
          <a:ln>
            <a:noFill/>
          </a:ln>
        </p:spPr>
      </p:pic>
      <p:pic>
        <p:nvPicPr>
          <p:cNvPr id="309" name="Google Shape;309;p37"/>
          <p:cNvPicPr preferRelativeResize="0"/>
          <p:nvPr/>
        </p:nvPicPr>
        <p:blipFill>
          <a:blip r:embed="rId4">
            <a:alphaModFix/>
          </a:blip>
          <a:stretch>
            <a:fillRect/>
          </a:stretch>
        </p:blipFill>
        <p:spPr>
          <a:xfrm rot="-5400000">
            <a:off x="1004075" y="1253900"/>
            <a:ext cx="2787091" cy="3717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t>Joystick LED Dimmer and Color Changer</a:t>
            </a:r>
            <a:endParaRPr sz="2700"/>
          </a:p>
        </p:txBody>
      </p:sp>
      <p:sp>
        <p:nvSpPr>
          <p:cNvPr id="315" name="Google Shape;315;p3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8"/>
          <p:cNvPicPr preferRelativeResize="0"/>
          <p:nvPr/>
        </p:nvPicPr>
        <p:blipFill>
          <a:blip r:embed="rId3">
            <a:alphaModFix/>
          </a:blip>
          <a:stretch>
            <a:fillRect/>
          </a:stretch>
        </p:blipFill>
        <p:spPr>
          <a:xfrm>
            <a:off x="6959625" y="1121625"/>
            <a:ext cx="2045247" cy="3717074"/>
          </a:xfrm>
          <a:prstGeom prst="rect">
            <a:avLst/>
          </a:prstGeom>
          <a:noFill/>
          <a:ln>
            <a:noFill/>
          </a:ln>
        </p:spPr>
      </p:pic>
      <p:pic>
        <p:nvPicPr>
          <p:cNvPr id="317" name="Google Shape;317;p38" title="PXL_20211009_172247433.mp4">
            <a:hlinkClick r:id="rId4"/>
          </p:cNvPr>
          <p:cNvPicPr preferRelativeResize="0"/>
          <p:nvPr/>
        </p:nvPicPr>
        <p:blipFill>
          <a:blip r:embed="rId5">
            <a:alphaModFix/>
          </a:blip>
          <a:stretch>
            <a:fillRect/>
          </a:stretch>
        </p:blipFill>
        <p:spPr>
          <a:xfrm>
            <a:off x="174863" y="1383875"/>
            <a:ext cx="6608131" cy="3717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Bluetooth with the Bluefruit</a:t>
            </a:r>
            <a:endParaRPr/>
          </a:p>
        </p:txBody>
      </p:sp>
      <p:sp>
        <p:nvSpPr>
          <p:cNvPr id="323" name="Google Shape;323;p39"/>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9"/>
          <p:cNvSpPr txBox="1"/>
          <p:nvPr/>
        </p:nvSpPr>
        <p:spPr>
          <a:xfrm>
            <a:off x="243075" y="4589300"/>
            <a:ext cx="38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https://learn.adafruit.com/bluefruit-le-connect</a:t>
            </a:r>
            <a:endParaRPr/>
          </a:p>
        </p:txBody>
      </p:sp>
      <p:pic>
        <p:nvPicPr>
          <p:cNvPr id="325" name="Google Shape;325;p39"/>
          <p:cNvPicPr preferRelativeResize="0"/>
          <p:nvPr/>
        </p:nvPicPr>
        <p:blipFill>
          <a:blip r:embed="rId3">
            <a:alphaModFix/>
          </a:blip>
          <a:stretch>
            <a:fillRect/>
          </a:stretch>
        </p:blipFill>
        <p:spPr>
          <a:xfrm>
            <a:off x="4266975" y="1274025"/>
            <a:ext cx="1807022" cy="3717076"/>
          </a:xfrm>
          <a:prstGeom prst="rect">
            <a:avLst/>
          </a:prstGeom>
          <a:noFill/>
          <a:ln>
            <a:noFill/>
          </a:ln>
        </p:spPr>
      </p:pic>
      <p:sp>
        <p:nvSpPr>
          <p:cNvPr id="326" name="Google Shape;326;p39"/>
          <p:cNvSpPr txBox="1"/>
          <p:nvPr/>
        </p:nvSpPr>
        <p:spPr>
          <a:xfrm>
            <a:off x="6382100" y="2292725"/>
            <a:ext cx="53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ontserrat"/>
                <a:ea typeface="Montserrat"/>
                <a:cs typeface="Montserrat"/>
                <a:sym typeface="Montserrat"/>
              </a:rPr>
              <a:t>Add picture of options</a:t>
            </a:r>
            <a:endParaRPr>
              <a:solidFill>
                <a:srgbClr val="FF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Desired Outcomes</a:t>
            </a:r>
            <a:endParaRPr/>
          </a:p>
        </p:txBody>
      </p:sp>
      <p:sp>
        <p:nvSpPr>
          <p:cNvPr id="79" name="Google Shape;79;p13"/>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Learn a bit about embedded software development</a:t>
            </a:r>
            <a:endParaRPr/>
          </a:p>
          <a:p>
            <a:pPr indent="-381000" lvl="0" marL="457200" rtl="0" algn="l">
              <a:spcBef>
                <a:spcPts val="0"/>
              </a:spcBef>
              <a:spcAft>
                <a:spcPts val="0"/>
              </a:spcAft>
              <a:buSzPts val="2400"/>
              <a:buChar char="▣"/>
            </a:pPr>
            <a:r>
              <a:rPr lang="en"/>
              <a:t>Learn a bit about hardware</a:t>
            </a:r>
            <a:endParaRPr/>
          </a:p>
          <a:p>
            <a:pPr indent="-381000" lvl="0" marL="457200" rtl="0" algn="l">
              <a:spcBef>
                <a:spcPts val="0"/>
              </a:spcBef>
              <a:spcAft>
                <a:spcPts val="0"/>
              </a:spcAft>
              <a:buSzPts val="2400"/>
              <a:buChar char="▣"/>
            </a:pPr>
            <a:r>
              <a:rPr lang="en"/>
              <a:t>Learn how you can get started using CircuitPython</a:t>
            </a:r>
            <a:endParaRPr/>
          </a:p>
        </p:txBody>
      </p:sp>
      <p:sp>
        <p:nvSpPr>
          <p:cNvPr id="80" name="Google Shape;80;p1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UART - Acceleration</a:t>
            </a:r>
            <a:endParaRPr/>
          </a:p>
        </p:txBody>
      </p:sp>
      <p:sp>
        <p:nvSpPr>
          <p:cNvPr id="332" name="Google Shape;332;p4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0"/>
          <p:cNvPicPr preferRelativeResize="0"/>
          <p:nvPr/>
        </p:nvPicPr>
        <p:blipFill>
          <a:blip r:embed="rId3">
            <a:alphaModFix/>
          </a:blip>
          <a:stretch>
            <a:fillRect/>
          </a:stretch>
        </p:blipFill>
        <p:spPr>
          <a:xfrm>
            <a:off x="3956550" y="1181025"/>
            <a:ext cx="4770247" cy="3717076"/>
          </a:xfrm>
          <a:prstGeom prst="rect">
            <a:avLst/>
          </a:prstGeom>
          <a:noFill/>
          <a:ln>
            <a:noFill/>
          </a:ln>
        </p:spPr>
      </p:pic>
      <p:pic>
        <p:nvPicPr>
          <p:cNvPr id="334" name="Google Shape;334;p40"/>
          <p:cNvPicPr preferRelativeResize="0"/>
          <p:nvPr/>
        </p:nvPicPr>
        <p:blipFill>
          <a:blip r:embed="rId4">
            <a:alphaModFix/>
          </a:blip>
          <a:stretch>
            <a:fillRect/>
          </a:stretch>
        </p:blipFill>
        <p:spPr>
          <a:xfrm>
            <a:off x="1110425" y="1350350"/>
            <a:ext cx="1809055" cy="3717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External Libraries</a:t>
            </a:r>
            <a:endParaRPr/>
          </a:p>
        </p:txBody>
      </p:sp>
      <p:sp>
        <p:nvSpPr>
          <p:cNvPr id="340" name="Google Shape;340;p41"/>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1"/>
          <p:cNvSpPr txBox="1"/>
          <p:nvPr>
            <p:ph idx="1" type="body"/>
          </p:nvPr>
        </p:nvSpPr>
        <p:spPr>
          <a:xfrm>
            <a:off x="815300" y="1695900"/>
            <a:ext cx="7220400" cy="121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External libraries available for various microcontrollers and peripherals</a:t>
            </a:r>
            <a:endParaRPr sz="1400"/>
          </a:p>
          <a:p>
            <a:pPr indent="-317500" lvl="0" marL="457200" rtl="0" algn="l">
              <a:spcBef>
                <a:spcPts val="0"/>
              </a:spcBef>
              <a:spcAft>
                <a:spcPts val="0"/>
              </a:spcAft>
              <a:buSzPts val="1400"/>
              <a:buChar char="▣"/>
            </a:pPr>
            <a:r>
              <a:rPr lang="en" sz="1400"/>
              <a:t>Can download all of the latest library files in a bundle here: </a:t>
            </a:r>
            <a:r>
              <a:rPr lang="en" sz="1400" u="sng">
                <a:solidFill>
                  <a:schemeClr val="hlink"/>
                </a:solidFill>
                <a:hlinkClick r:id="rId3"/>
              </a:rPr>
              <a:t>https://circuitpython.org/libraries</a:t>
            </a:r>
            <a:endParaRPr sz="1400"/>
          </a:p>
          <a:p>
            <a:pPr indent="-317500" lvl="0" marL="457200" rtl="0" algn="l">
              <a:spcBef>
                <a:spcPts val="0"/>
              </a:spcBef>
              <a:spcAft>
                <a:spcPts val="0"/>
              </a:spcAft>
              <a:buSzPts val="1400"/>
              <a:buChar char="▣"/>
            </a:pPr>
            <a:r>
              <a:rPr lang="en" sz="1400"/>
              <a:t>Tool available to keep your libraries up to date on your board: </a:t>
            </a:r>
            <a:r>
              <a:rPr lang="en" sz="1400" u="sng">
                <a:solidFill>
                  <a:schemeClr val="hlink"/>
                </a:solidFill>
                <a:hlinkClick r:id="rId4"/>
              </a:rPr>
              <a:t>https://pypi.org/project/circup/</a:t>
            </a:r>
            <a:endParaRPr sz="1400"/>
          </a:p>
          <a:p>
            <a:pPr indent="-317500" lvl="0" marL="457200" rtl="0" algn="l">
              <a:spcBef>
                <a:spcPts val="0"/>
              </a:spcBef>
              <a:spcAft>
                <a:spcPts val="0"/>
              </a:spcAft>
              <a:buSzPts val="1400"/>
              <a:buChar char="▣"/>
            </a:pPr>
            <a:r>
              <a:rPr lang="en" sz="1400"/>
              <a:t>Due to memory constraints, you may not be able to include everything on your board. Only include what you need.</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Resources</a:t>
            </a:r>
            <a:endParaRPr/>
          </a:p>
        </p:txBody>
      </p:sp>
      <p:sp>
        <p:nvSpPr>
          <p:cNvPr id="347" name="Google Shape;347;p4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42"/>
          <p:cNvSpPr txBox="1"/>
          <p:nvPr>
            <p:ph idx="1" type="body"/>
          </p:nvPr>
        </p:nvSpPr>
        <p:spPr>
          <a:xfrm>
            <a:off x="815300" y="1695900"/>
            <a:ext cx="5619900" cy="291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https://learn.adafruit.com/</a:t>
            </a:r>
            <a:endParaRPr sz="1400"/>
          </a:p>
          <a:p>
            <a:pPr indent="-317500" lvl="0" marL="457200" rtl="0" algn="l">
              <a:spcBef>
                <a:spcPts val="0"/>
              </a:spcBef>
              <a:spcAft>
                <a:spcPts val="0"/>
              </a:spcAft>
              <a:buSzPts val="1400"/>
              <a:buChar char="▣"/>
            </a:pPr>
            <a:r>
              <a:rPr lang="en" sz="1400"/>
              <a:t>https://learn.adafruit.com/category/circuit-playground</a:t>
            </a:r>
            <a:endParaRPr sz="1400"/>
          </a:p>
          <a:p>
            <a:pPr indent="-317500" lvl="0" marL="457200" rtl="0" algn="l">
              <a:spcBef>
                <a:spcPts val="0"/>
              </a:spcBef>
              <a:spcAft>
                <a:spcPts val="0"/>
              </a:spcAft>
              <a:buSzPts val="1400"/>
              <a:buChar char="▣"/>
            </a:pPr>
            <a:r>
              <a:rPr lang="en" sz="1400" u="sng">
                <a:solidFill>
                  <a:schemeClr val="hlink"/>
                </a:solidFill>
                <a:hlinkClick r:id="rId3"/>
              </a:rPr>
              <a:t>https://circuitpython.readthedocs.io</a:t>
            </a:r>
            <a:endParaRPr sz="1400"/>
          </a:p>
          <a:p>
            <a:pPr indent="-317500" lvl="0" marL="457200" rtl="0" algn="l">
              <a:spcBef>
                <a:spcPts val="0"/>
              </a:spcBef>
              <a:spcAft>
                <a:spcPts val="0"/>
              </a:spcAft>
              <a:buSzPts val="1400"/>
              <a:buChar char="▣"/>
            </a:pPr>
            <a:r>
              <a:rPr lang="en" sz="1400" u="sng">
                <a:solidFill>
                  <a:schemeClr val="hlink"/>
                </a:solidFill>
                <a:hlinkClick r:id="rId4"/>
              </a:rPr>
              <a:t>https://www.linkedin.com/learning/learning-circuitpython-with-circuit-playground-express/understanding-basic-circuits</a:t>
            </a:r>
            <a:endParaRPr sz="1400"/>
          </a:p>
          <a:p>
            <a:pPr indent="-317500" lvl="0" marL="457200" rtl="0" algn="l">
              <a:spcBef>
                <a:spcPts val="0"/>
              </a:spcBef>
              <a:spcAft>
                <a:spcPts val="0"/>
              </a:spcAft>
              <a:buSzPts val="1400"/>
              <a:buChar char="▣"/>
            </a:pPr>
            <a:r>
              <a:rPr lang="en" sz="1400" u="sng">
                <a:solidFill>
                  <a:schemeClr val="hlink"/>
                </a:solidFill>
                <a:hlinkClick r:id="rId5"/>
              </a:rPr>
              <a:t>https://www.amazon.com/Getting-Started-Adafruit-Circuit-Playground/dp/1680454889</a:t>
            </a:r>
            <a:endParaRPr sz="1400"/>
          </a:p>
          <a:p>
            <a:pPr indent="-317500" lvl="0" marL="457200" rtl="0" algn="l">
              <a:spcBef>
                <a:spcPts val="0"/>
              </a:spcBef>
              <a:spcAft>
                <a:spcPts val="0"/>
              </a:spcAft>
              <a:buSzPts val="1400"/>
              <a:buChar char="▣"/>
            </a:pPr>
            <a:r>
              <a:rPr lang="en" sz="1400"/>
              <a:t>https://makecode.adafruit.com/</a:t>
            </a:r>
            <a:endParaRPr sz="1400"/>
          </a:p>
        </p:txBody>
      </p:sp>
      <p:pic>
        <p:nvPicPr>
          <p:cNvPr id="349" name="Google Shape;349;p42"/>
          <p:cNvPicPr preferRelativeResize="0"/>
          <p:nvPr/>
        </p:nvPicPr>
        <p:blipFill>
          <a:blip r:embed="rId6">
            <a:alphaModFix/>
          </a:blip>
          <a:stretch>
            <a:fillRect/>
          </a:stretch>
        </p:blipFill>
        <p:spPr>
          <a:xfrm>
            <a:off x="6689550" y="3101498"/>
            <a:ext cx="1110450" cy="1710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p:nvPr/>
        </p:nvSpPr>
        <p:spPr>
          <a:xfrm>
            <a:off x="0" y="0"/>
            <a:ext cx="9144000" cy="196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txBox="1"/>
          <p:nvPr>
            <p:ph idx="4294967295" type="ctrTitle"/>
          </p:nvPr>
        </p:nvSpPr>
        <p:spPr>
          <a:xfrm>
            <a:off x="582500" y="1390256"/>
            <a:ext cx="6746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solidFill>
                  <a:schemeClr val="accent1"/>
                </a:solidFill>
              </a:rPr>
              <a:t>Thanks!</a:t>
            </a:r>
            <a:endParaRPr sz="12000">
              <a:solidFill>
                <a:schemeClr val="accent1"/>
              </a:solidFill>
            </a:endParaRPr>
          </a:p>
        </p:txBody>
      </p:sp>
      <p:sp>
        <p:nvSpPr>
          <p:cNvPr id="356" name="Google Shape;356;p43"/>
          <p:cNvSpPr txBox="1"/>
          <p:nvPr>
            <p:ph idx="4294967295" type="subTitle"/>
          </p:nvPr>
        </p:nvSpPr>
        <p:spPr>
          <a:xfrm>
            <a:off x="701982" y="2188411"/>
            <a:ext cx="5025300" cy="62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000"/>
              <a:t>Any questions?</a:t>
            </a:r>
            <a:endParaRPr b="1" sz="4000"/>
          </a:p>
        </p:txBody>
      </p:sp>
      <p:sp>
        <p:nvSpPr>
          <p:cNvPr id="357" name="Google Shape;357;p43"/>
          <p:cNvSpPr txBox="1"/>
          <p:nvPr>
            <p:ph idx="4294967295" type="body"/>
          </p:nvPr>
        </p:nvSpPr>
        <p:spPr>
          <a:xfrm>
            <a:off x="701975" y="3296600"/>
            <a:ext cx="7290300" cy="14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Resources located at: </a:t>
            </a:r>
            <a:r>
              <a:rPr lang="en" sz="2000" u="sng">
                <a:solidFill>
                  <a:schemeClr val="lt1"/>
                </a:solidFill>
                <a:hlinkClick r:id="rId3">
                  <a:extLst>
                    <a:ext uri="{A12FA001-AC4F-418D-AE19-62706E023703}">
                      <ahyp:hlinkClr val="tx"/>
                    </a:ext>
                  </a:extLst>
                </a:hlinkClick>
              </a:rPr>
              <a:t>https://github.com/kirakirakira/hardware-circuitpython</a:t>
            </a:r>
            <a:r>
              <a:rPr lang="en" sz="2000">
                <a:solidFill>
                  <a:schemeClr val="lt1"/>
                </a:solidFill>
              </a:rPr>
              <a:t> </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 sz="2000">
                <a:solidFill>
                  <a:schemeClr val="lt1"/>
                </a:solidFill>
              </a:rPr>
              <a:t>Contact me at kira.hartlage@gmail.com</a:t>
            </a:r>
            <a:endParaRPr sz="2000">
              <a:solidFill>
                <a:schemeClr val="lt1"/>
              </a:solidFill>
            </a:endParaRPr>
          </a:p>
        </p:txBody>
      </p:sp>
      <p:sp>
        <p:nvSpPr>
          <p:cNvPr id="358" name="Google Shape;358;p43"/>
          <p:cNvSpPr/>
          <p:nvPr/>
        </p:nvSpPr>
        <p:spPr>
          <a:xfrm>
            <a:off x="813273" y="3075198"/>
            <a:ext cx="1533600" cy="1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4F5B"/>
              </a:solidFill>
            </a:endParaRPr>
          </a:p>
        </p:txBody>
      </p:sp>
      <p:sp>
        <p:nvSpPr>
          <p:cNvPr id="359" name="Google Shape;359;p43"/>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365" name="Google Shape;365;p44"/>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454F5B"/>
                </a:solidFill>
              </a:rPr>
              <a:t>Special thanks to all the people who made and released these awesome resources for free:</a:t>
            </a:r>
            <a:endParaRPr sz="2400">
              <a:solidFill>
                <a:srgbClr val="454F5B"/>
              </a:solidFill>
            </a:endParaRPr>
          </a:p>
          <a:p>
            <a:pPr indent="-381000" lvl="0" marL="457200" rtl="0" algn="l">
              <a:lnSpc>
                <a:spcPct val="115000"/>
              </a:lnSpc>
              <a:spcBef>
                <a:spcPts val="600"/>
              </a:spcBef>
              <a:spcAft>
                <a:spcPts val="0"/>
              </a:spcAft>
              <a:buSzPts val="2400"/>
              <a:buChar char="▣"/>
            </a:pPr>
            <a:r>
              <a:rPr lang="en" sz="2400">
                <a:solidFill>
                  <a:srgbClr val="454F5B"/>
                </a:solidFill>
              </a:rPr>
              <a:t>Presentation template by </a:t>
            </a:r>
            <a:r>
              <a:rPr lang="en" sz="2400" u="sng">
                <a:solidFill>
                  <a:srgbClr val="454F5B"/>
                </a:solidFill>
                <a:hlinkClick r:id="rId3">
                  <a:extLst>
                    <a:ext uri="{A12FA001-AC4F-418D-AE19-62706E023703}">
                      <ahyp:hlinkClr val="tx"/>
                    </a:ext>
                  </a:extLst>
                </a:hlinkClick>
              </a:rPr>
              <a:t>SlidesCarnival</a:t>
            </a:r>
            <a:endParaRPr sz="2400">
              <a:solidFill>
                <a:srgbClr val="454F5B"/>
              </a:solidFill>
            </a:endParaRPr>
          </a:p>
          <a:p>
            <a:pPr indent="-381000" lvl="0" marL="457200" rtl="0" algn="l">
              <a:lnSpc>
                <a:spcPct val="115000"/>
              </a:lnSpc>
              <a:spcBef>
                <a:spcPts val="0"/>
              </a:spcBef>
              <a:spcAft>
                <a:spcPts val="0"/>
              </a:spcAft>
              <a:buSzPts val="2400"/>
              <a:buChar char="▣"/>
            </a:pPr>
            <a:r>
              <a:rPr lang="en" sz="2400">
                <a:solidFill>
                  <a:srgbClr val="454F5B"/>
                </a:solidFill>
              </a:rPr>
              <a:t>Photographs by </a:t>
            </a:r>
            <a:r>
              <a:rPr lang="en" sz="2400" u="sng">
                <a:solidFill>
                  <a:srgbClr val="454F5B"/>
                </a:solidFill>
                <a:hlinkClick r:id="rId4">
                  <a:extLst>
                    <a:ext uri="{A12FA001-AC4F-418D-AE19-62706E023703}">
                      <ahyp:hlinkClr val="tx"/>
                    </a:ext>
                  </a:extLst>
                </a:hlinkClick>
              </a:rPr>
              <a:t>Unsplash</a:t>
            </a:r>
            <a:endParaRPr sz="2400">
              <a:solidFill>
                <a:srgbClr val="454F5B"/>
              </a:solidFill>
            </a:endParaRPr>
          </a:p>
        </p:txBody>
      </p:sp>
      <p:sp>
        <p:nvSpPr>
          <p:cNvPr id="366" name="Google Shape;366;p4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Light Dimmer Video #2</a:t>
            </a:r>
            <a:endParaRPr/>
          </a:p>
        </p:txBody>
      </p:sp>
      <p:sp>
        <p:nvSpPr>
          <p:cNvPr id="372" name="Google Shape;372;p4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5" title="lightdimmer.MP4">
            <a:hlinkClick r:id="rId3"/>
          </p:cNvPr>
          <p:cNvPicPr preferRelativeResize="0"/>
          <p:nvPr/>
        </p:nvPicPr>
        <p:blipFill>
          <a:blip r:embed="rId4">
            <a:alphaModFix/>
          </a:blip>
          <a:stretch>
            <a:fillRect/>
          </a:stretch>
        </p:blipFill>
        <p:spPr>
          <a:xfrm>
            <a:off x="2090850" y="14282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from the app?</a:t>
            </a:r>
            <a:endParaRPr/>
          </a:p>
        </p:txBody>
      </p:sp>
      <p:sp>
        <p:nvSpPr>
          <p:cNvPr id="379" name="Google Shape;379;p4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1.</a:t>
            </a:r>
            <a:endParaRPr sz="9600">
              <a:solidFill>
                <a:schemeClr val="accent2"/>
              </a:solidFill>
            </a:endParaRPr>
          </a:p>
          <a:p>
            <a:pPr indent="0" lvl="0" marL="0" rtl="0" algn="r">
              <a:spcBef>
                <a:spcPts val="0"/>
              </a:spcBef>
              <a:spcAft>
                <a:spcPts val="0"/>
              </a:spcAft>
              <a:buNone/>
            </a:pPr>
            <a:r>
              <a:rPr lang="en"/>
              <a:t>Embedded System</a:t>
            </a:r>
            <a:endParaRPr/>
          </a:p>
        </p:txBody>
      </p:sp>
      <p:sp>
        <p:nvSpPr>
          <p:cNvPr id="86" name="Google Shape;86;p1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An embedded system is  a computerized system that is purpose-built for its application.</a:t>
            </a:r>
            <a:endParaRPr/>
          </a:p>
          <a:p>
            <a:pPr indent="-419100" lvl="0" marL="457200" rtl="0" algn="l">
              <a:spcBef>
                <a:spcPts val="600"/>
              </a:spcBef>
              <a:spcAft>
                <a:spcPts val="0"/>
              </a:spcAft>
              <a:buSzPts val="3000"/>
              <a:buChar char="-"/>
            </a:pPr>
            <a:r>
              <a:rPr lang="en"/>
              <a:t>Elecia White</a:t>
            </a:r>
            <a:endParaRPr/>
          </a:p>
        </p:txBody>
      </p:sp>
      <p:sp>
        <p:nvSpPr>
          <p:cNvPr id="92" name="Google Shape;92;p1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5"/>
          <p:cNvPicPr preferRelativeResize="0"/>
          <p:nvPr/>
        </p:nvPicPr>
        <p:blipFill>
          <a:blip r:embed="rId3">
            <a:alphaModFix/>
          </a:blip>
          <a:stretch>
            <a:fillRect/>
          </a:stretch>
        </p:blipFill>
        <p:spPr>
          <a:xfrm>
            <a:off x="453900" y="2390847"/>
            <a:ext cx="1874150" cy="245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a:off x="4151200" y="970975"/>
            <a:ext cx="906600" cy="912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idx="4294967295" type="ctrTitle"/>
          </p:nvPr>
        </p:nvSpPr>
        <p:spPr>
          <a:xfrm>
            <a:off x="972900" y="2326294"/>
            <a:ext cx="7198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800">
                <a:solidFill>
                  <a:srgbClr val="FFFFFF"/>
                </a:solidFill>
              </a:rPr>
              <a:t>Microcontroller</a:t>
            </a:r>
            <a:endParaRPr sz="6800">
              <a:solidFill>
                <a:srgbClr val="FFFFFF"/>
              </a:solidFill>
            </a:endParaRPr>
          </a:p>
        </p:txBody>
      </p:sp>
      <p:sp>
        <p:nvSpPr>
          <p:cNvPr id="100" name="Google Shape;100;p16"/>
          <p:cNvSpPr txBox="1"/>
          <p:nvPr>
            <p:ph idx="4294967295" type="subTitle"/>
          </p:nvPr>
        </p:nvSpPr>
        <p:spPr>
          <a:xfrm>
            <a:off x="744300" y="3411550"/>
            <a:ext cx="7652400" cy="830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An integrated circuit with a processor, memory, and various input/output peripherals</a:t>
            </a:r>
            <a:endParaRPr/>
          </a:p>
        </p:txBody>
      </p:sp>
      <p:grpSp>
        <p:nvGrpSpPr>
          <p:cNvPr id="101" name="Google Shape;101;p16"/>
          <p:cNvGrpSpPr/>
          <p:nvPr/>
        </p:nvGrpSpPr>
        <p:grpSpPr>
          <a:xfrm>
            <a:off x="3817597" y="676397"/>
            <a:ext cx="1508826" cy="1504564"/>
            <a:chOff x="3782700" y="1538287"/>
            <a:chExt cx="1578600" cy="1578600"/>
          </a:xfrm>
        </p:grpSpPr>
        <p:sp>
          <p:nvSpPr>
            <p:cNvPr id="102" name="Google Shape;102;p16"/>
            <p:cNvSpPr/>
            <p:nvPr/>
          </p:nvSpPr>
          <p:spPr>
            <a:xfrm>
              <a:off x="3782700" y="27574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5001900" y="27574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3782700" y="1538288"/>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10800000">
              <a:off x="5001900" y="1538287"/>
              <a:ext cx="359400" cy="359400"/>
            </a:xfrm>
            <a:prstGeom prst="corner">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6"/>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07" name="Google Shape;107;p16"/>
          <p:cNvGrpSpPr/>
          <p:nvPr/>
        </p:nvGrpSpPr>
        <p:grpSpPr>
          <a:xfrm>
            <a:off x="4181899" y="1013648"/>
            <a:ext cx="844613" cy="830076"/>
            <a:chOff x="3527780" y="2885263"/>
            <a:chExt cx="347435" cy="345534"/>
          </a:xfrm>
        </p:grpSpPr>
        <p:sp>
          <p:nvSpPr>
            <p:cNvPr id="108" name="Google Shape;108;p16"/>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idx="1" type="body"/>
          </p:nvPr>
        </p:nvSpPr>
        <p:spPr>
          <a:xfrm>
            <a:off x="691200" y="1393425"/>
            <a:ext cx="5018100" cy="2917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AutoNum type="arabicPeriod"/>
            </a:pPr>
            <a:r>
              <a:rPr lang="en"/>
              <a:t>Instructions - what the microcontroller is capable of doing</a:t>
            </a:r>
            <a:endParaRPr/>
          </a:p>
          <a:p>
            <a:pPr indent="-355600" lvl="0" marL="457200" rtl="0" algn="l">
              <a:spcBef>
                <a:spcPts val="0"/>
              </a:spcBef>
              <a:spcAft>
                <a:spcPts val="0"/>
              </a:spcAft>
              <a:buSzPts val="2000"/>
              <a:buAutoNum type="arabicPeriod"/>
            </a:pPr>
            <a:r>
              <a:rPr lang="en"/>
              <a:t>Registers - fast storage locations in memory that the microcontroller has access to that the instructions can use to do things</a:t>
            </a:r>
            <a:endParaRPr/>
          </a:p>
          <a:p>
            <a:pPr indent="-355600" lvl="0" marL="457200" rtl="0" algn="l">
              <a:spcBef>
                <a:spcPts val="0"/>
              </a:spcBef>
              <a:spcAft>
                <a:spcPts val="0"/>
              </a:spcAft>
              <a:buSzPts val="2000"/>
              <a:buAutoNum type="arabicPeriod"/>
            </a:pPr>
            <a:r>
              <a:rPr lang="en"/>
              <a:t>Memory - store code or data (usually slower than </a:t>
            </a:r>
            <a:r>
              <a:rPr lang="en"/>
              <a:t>accessing registers)</a:t>
            </a:r>
            <a:endParaRPr/>
          </a:p>
        </p:txBody>
      </p:sp>
      <p:sp>
        <p:nvSpPr>
          <p:cNvPr id="136" name="Google Shape;136;p1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microcontroller?</a:t>
            </a:r>
            <a:endParaRPr/>
          </a:p>
        </p:txBody>
      </p:sp>
      <p:sp>
        <p:nvSpPr>
          <p:cNvPr id="137" name="Google Shape;137;p1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17"/>
          <p:cNvPicPr preferRelativeResize="0"/>
          <p:nvPr/>
        </p:nvPicPr>
        <p:blipFill>
          <a:blip r:embed="rId3">
            <a:alphaModFix/>
          </a:blip>
          <a:stretch>
            <a:fillRect/>
          </a:stretch>
        </p:blipFill>
        <p:spPr>
          <a:xfrm>
            <a:off x="6162625" y="1753650"/>
            <a:ext cx="2394150" cy="119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a:t>
            </a:r>
            <a:r>
              <a:rPr lang="en"/>
              <a:t> is a peripheral?</a:t>
            </a:r>
            <a:endParaRPr/>
          </a:p>
        </p:txBody>
      </p:sp>
      <p:sp>
        <p:nvSpPr>
          <p:cNvPr id="144" name="Google Shape;144;p1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18"/>
          <p:cNvPicPr preferRelativeResize="0"/>
          <p:nvPr/>
        </p:nvPicPr>
        <p:blipFill>
          <a:blip r:embed="rId3">
            <a:alphaModFix/>
          </a:blip>
          <a:stretch>
            <a:fillRect/>
          </a:stretch>
        </p:blipFill>
        <p:spPr>
          <a:xfrm>
            <a:off x="5529650" y="407425"/>
            <a:ext cx="3340076" cy="2400151"/>
          </a:xfrm>
          <a:prstGeom prst="rect">
            <a:avLst/>
          </a:prstGeom>
          <a:noFill/>
          <a:ln>
            <a:noFill/>
          </a:ln>
        </p:spPr>
      </p:pic>
      <p:sp>
        <p:nvSpPr>
          <p:cNvPr id="146" name="Google Shape;146;p18"/>
          <p:cNvSpPr txBox="1"/>
          <p:nvPr/>
        </p:nvSpPr>
        <p:spPr>
          <a:xfrm>
            <a:off x="6007375" y="2809225"/>
            <a:ext cx="2679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https://infocenter.nordicsemi.com/index.jsp?topic=%2Fps_nrf52840%2Fref_circuitry.html</a:t>
            </a:r>
            <a:endParaRPr sz="500"/>
          </a:p>
        </p:txBody>
      </p:sp>
      <p:sp>
        <p:nvSpPr>
          <p:cNvPr id="147" name="Google Shape;147;p18"/>
          <p:cNvSpPr txBox="1"/>
          <p:nvPr>
            <p:ph idx="1" type="body"/>
          </p:nvPr>
        </p:nvSpPr>
        <p:spPr>
          <a:xfrm>
            <a:off x="691200" y="1393425"/>
            <a:ext cx="4726200" cy="29178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GPIO (General purpose input/output)</a:t>
            </a:r>
            <a:endParaRPr sz="1500"/>
          </a:p>
          <a:p>
            <a:pPr indent="-323850" lvl="1" marL="914400" rtl="0" algn="l">
              <a:spcBef>
                <a:spcPts val="0"/>
              </a:spcBef>
              <a:spcAft>
                <a:spcPts val="0"/>
              </a:spcAft>
              <a:buSzPts val="1500"/>
              <a:buChar char="□"/>
            </a:pPr>
            <a:r>
              <a:rPr lang="en" sz="1500"/>
              <a:t>Turn on/off LED</a:t>
            </a:r>
            <a:endParaRPr sz="1500"/>
          </a:p>
          <a:p>
            <a:pPr indent="-323850" lvl="0" marL="457200" rtl="0" algn="l">
              <a:spcBef>
                <a:spcPts val="0"/>
              </a:spcBef>
              <a:spcAft>
                <a:spcPts val="0"/>
              </a:spcAft>
              <a:buSzPts val="1500"/>
              <a:buChar char="▣"/>
            </a:pPr>
            <a:r>
              <a:rPr lang="en" sz="1500"/>
              <a:t>ADC (Analog to digital </a:t>
            </a:r>
            <a:r>
              <a:rPr lang="en" sz="1500"/>
              <a:t>control)</a:t>
            </a:r>
            <a:endParaRPr sz="1500"/>
          </a:p>
          <a:p>
            <a:pPr indent="-323850" lvl="1" marL="914400" rtl="0" algn="l">
              <a:spcBef>
                <a:spcPts val="0"/>
              </a:spcBef>
              <a:spcAft>
                <a:spcPts val="0"/>
              </a:spcAft>
              <a:buSzPts val="1500"/>
              <a:buChar char="□"/>
            </a:pPr>
            <a:r>
              <a:rPr lang="en" sz="1500"/>
              <a:t>Read thermistor for room temperature</a:t>
            </a:r>
            <a:endParaRPr sz="1500"/>
          </a:p>
          <a:p>
            <a:pPr indent="-323850" lvl="0" marL="457200" rtl="0" algn="l">
              <a:spcBef>
                <a:spcPts val="0"/>
              </a:spcBef>
              <a:spcAft>
                <a:spcPts val="0"/>
              </a:spcAft>
              <a:buSzPts val="1500"/>
              <a:buChar char="▣"/>
            </a:pPr>
            <a:r>
              <a:rPr lang="en" sz="1500"/>
              <a:t>DAC (Digital to analog control)</a:t>
            </a:r>
            <a:endParaRPr sz="1500"/>
          </a:p>
          <a:p>
            <a:pPr indent="-323850" lvl="1" marL="914400" rtl="0" algn="l">
              <a:spcBef>
                <a:spcPts val="0"/>
              </a:spcBef>
              <a:spcAft>
                <a:spcPts val="0"/>
              </a:spcAft>
              <a:buSzPts val="1500"/>
              <a:buChar char="□"/>
            </a:pPr>
            <a:r>
              <a:rPr lang="en" sz="1500"/>
              <a:t>Convert audio from digital to analog signal</a:t>
            </a:r>
            <a:endParaRPr sz="1500"/>
          </a:p>
          <a:p>
            <a:pPr indent="-323850" lvl="0" marL="457200" rtl="0" algn="l">
              <a:spcBef>
                <a:spcPts val="0"/>
              </a:spcBef>
              <a:spcAft>
                <a:spcPts val="0"/>
              </a:spcAft>
              <a:buSzPts val="1500"/>
              <a:buChar char="▣"/>
            </a:pPr>
            <a:r>
              <a:rPr lang="en" sz="1500"/>
              <a:t>PWM (Pulse-width modulation)</a:t>
            </a:r>
            <a:endParaRPr sz="1500"/>
          </a:p>
          <a:p>
            <a:pPr indent="-323850" lvl="1" marL="914400" rtl="0" algn="l">
              <a:spcBef>
                <a:spcPts val="0"/>
              </a:spcBef>
              <a:spcAft>
                <a:spcPts val="0"/>
              </a:spcAft>
              <a:buSzPts val="1500"/>
              <a:buChar char="□"/>
            </a:pPr>
            <a:r>
              <a:rPr lang="en" sz="1500"/>
              <a:t>Controlling a variable speed motor or fan</a:t>
            </a:r>
            <a:endParaRPr sz="1500"/>
          </a:p>
          <a:p>
            <a:pPr indent="-323850" lvl="0" marL="457200" rtl="0" algn="l">
              <a:spcBef>
                <a:spcPts val="0"/>
              </a:spcBef>
              <a:spcAft>
                <a:spcPts val="0"/>
              </a:spcAft>
              <a:buSzPts val="1500"/>
              <a:buChar char="▣"/>
            </a:pPr>
            <a:r>
              <a:rPr lang="en" sz="1500"/>
              <a:t>Hardware timers</a:t>
            </a:r>
            <a:endParaRPr sz="1500"/>
          </a:p>
          <a:p>
            <a:pPr indent="-323850" lvl="0" marL="457200" rtl="0" algn="l">
              <a:spcBef>
                <a:spcPts val="0"/>
              </a:spcBef>
              <a:spcAft>
                <a:spcPts val="0"/>
              </a:spcAft>
              <a:buSzPts val="1500"/>
              <a:buChar char="▣"/>
            </a:pPr>
            <a:r>
              <a:rPr lang="en" sz="1500"/>
              <a:t>Serial communication</a:t>
            </a:r>
            <a:endParaRPr sz="1500"/>
          </a:p>
          <a:p>
            <a:pPr indent="-323850" lvl="0" marL="457200" rtl="0" algn="l">
              <a:spcBef>
                <a:spcPts val="0"/>
              </a:spcBef>
              <a:spcAft>
                <a:spcPts val="0"/>
              </a:spcAft>
              <a:buSzPts val="1500"/>
              <a:buChar char="▣"/>
            </a:pPr>
            <a:r>
              <a:rPr lang="en" sz="1500"/>
              <a:t>Interrupts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2</a:t>
            </a:r>
            <a:r>
              <a:rPr lang="en" sz="9600">
                <a:solidFill>
                  <a:schemeClr val="accent2"/>
                </a:solidFill>
              </a:rPr>
              <a:t>.</a:t>
            </a:r>
            <a:endParaRPr sz="9600">
              <a:solidFill>
                <a:schemeClr val="accent2"/>
              </a:solidFill>
            </a:endParaRPr>
          </a:p>
          <a:p>
            <a:pPr indent="0" lvl="0" marL="0" rtl="0" algn="r">
              <a:spcBef>
                <a:spcPts val="0"/>
              </a:spcBef>
              <a:spcAft>
                <a:spcPts val="0"/>
              </a:spcAft>
              <a:buNone/>
            </a:pPr>
            <a:r>
              <a:rPr lang="en"/>
              <a:t>CircuitPython</a:t>
            </a:r>
            <a:endParaRPr/>
          </a:p>
        </p:txBody>
      </p:sp>
      <p:sp>
        <p:nvSpPr>
          <p:cNvPr id="153" name="Google Shape;153;p19"/>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19"/>
          <p:cNvPicPr preferRelativeResize="0"/>
          <p:nvPr/>
        </p:nvPicPr>
        <p:blipFill>
          <a:blip r:embed="rId3">
            <a:alphaModFix/>
          </a:blip>
          <a:stretch>
            <a:fillRect/>
          </a:stretch>
        </p:blipFill>
        <p:spPr>
          <a:xfrm>
            <a:off x="5638775" y="2095773"/>
            <a:ext cx="3466701" cy="1668350"/>
          </a:xfrm>
          <a:prstGeom prst="rect">
            <a:avLst/>
          </a:prstGeom>
          <a:noFill/>
          <a:ln>
            <a:noFill/>
          </a:ln>
        </p:spPr>
      </p:pic>
      <p:sp>
        <p:nvSpPr>
          <p:cNvPr id="155" name="Google Shape;155;p19"/>
          <p:cNvSpPr txBox="1"/>
          <p:nvPr/>
        </p:nvSpPr>
        <p:spPr>
          <a:xfrm>
            <a:off x="68050" y="4743575"/>
            <a:ext cx="23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ajawal"/>
                <a:ea typeface="Tajawal"/>
                <a:cs typeface="Tajawal"/>
                <a:sym typeface="Tajawal"/>
              </a:rPr>
              <a:t>https://learn.adafruit.com/assets/49441</a:t>
            </a:r>
            <a:endParaRPr sz="1000">
              <a:latin typeface="Tajawal"/>
              <a:ea typeface="Tajawal"/>
              <a:cs typeface="Tajawal"/>
              <a:sym typeface="Tajaw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